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3" r:id="rId5"/>
    <p:sldId id="284" r:id="rId6"/>
    <p:sldId id="326" r:id="rId7"/>
    <p:sldId id="290" r:id="rId8"/>
    <p:sldId id="286" r:id="rId9"/>
    <p:sldId id="291" r:id="rId10"/>
    <p:sldId id="357" r:id="rId11"/>
    <p:sldId id="305" r:id="rId12"/>
    <p:sldId id="309" r:id="rId13"/>
    <p:sldId id="327" r:id="rId14"/>
    <p:sldId id="328" r:id="rId15"/>
    <p:sldId id="289" r:id="rId16"/>
    <p:sldId id="307" r:id="rId17"/>
    <p:sldId id="306" r:id="rId18"/>
    <p:sldId id="345" r:id="rId19"/>
    <p:sldId id="346" r:id="rId20"/>
    <p:sldId id="308" r:id="rId21"/>
    <p:sldId id="318" r:id="rId22"/>
    <p:sldId id="319" r:id="rId23"/>
    <p:sldId id="292" r:id="rId24"/>
    <p:sldId id="276" r:id="rId25"/>
    <p:sldId id="280" r:id="rId26"/>
    <p:sldId id="26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47698B"/>
    <a:srgbClr val="4D9EC8"/>
    <a:srgbClr val="4C99C0"/>
    <a:srgbClr val="53A6CA"/>
    <a:srgbClr val="A95881"/>
    <a:srgbClr val="81425C"/>
    <a:srgbClr val="DFB9C6"/>
    <a:srgbClr val="AC758E"/>
    <a:srgbClr val="B77E96"/>
    <a:srgbClr val="D5C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93837" autoAdjust="0"/>
  </p:normalViewPr>
  <p:slideViewPr>
    <p:cSldViewPr snapToGrid="0" showGuides="1">
      <p:cViewPr varScale="1">
        <p:scale>
          <a:sx n="59" d="100"/>
          <a:sy n="59" d="100"/>
        </p:scale>
        <p:origin x="546" y="54"/>
      </p:cViewPr>
      <p:guideLst>
        <p:guide orient="horz" pos="475"/>
        <p:guide pos="551"/>
        <p:guide orient="horz" pos="3888"/>
        <p:guide pos="7106"/>
      </p:guideLst>
    </p:cSldViewPr>
  </p:slideViewPr>
  <p:outlineViewPr>
    <p:cViewPr>
      <p:scale>
        <a:sx n="33" d="100"/>
        <a:sy n="33" d="100"/>
      </p:scale>
      <p:origin x="0" y="-1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ustomXml" Target="../customXml/item1.xml"/><Relationship Id="rId31" Type="http://schemas.openxmlformats.org/officeDocument/2006/relationships/customXmlProps" Target="../customXml/itemProps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E5E5C-4B32-49BC-9ED4-7290D93EC0B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94F5D-E3A0-4B4E-9F96-E1ED9BC824F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594F5D-E3A0-4B4E-9F96-E1ED9BC824F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microsoft.com/office/2007/relationships/hdphoto" Target="../media/image11.wdp"/><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accent4">
            <a:lumMod val="20000"/>
            <a:lumOff val="80000"/>
            <a:alpha val="79000"/>
          </a:schemeClr>
        </a:solidFill>
        <a:effectLst/>
      </p:bgPr>
    </p:bg>
    <p:spTree>
      <p:nvGrpSpPr>
        <p:cNvPr id="1" name=""/>
        <p:cNvGrpSpPr/>
        <p:nvPr/>
      </p:nvGrpSpPr>
      <p:grpSpPr>
        <a:xfrm>
          <a:off x="0" y="0"/>
          <a:ext cx="0" cy="0"/>
          <a:chOff x="0" y="0"/>
          <a:chExt cx="0" cy="0"/>
        </a:xfrm>
      </p:grpSpPr>
      <p:sp>
        <p:nvSpPr>
          <p:cNvPr id="4" name="平行四边形 3"/>
          <p:cNvSpPr/>
          <p:nvPr userDrawn="1"/>
        </p:nvSpPr>
        <p:spPr>
          <a:xfrm rot="5400000" flipV="1">
            <a:off x="4480302" y="-853699"/>
            <a:ext cx="3231398" cy="12192001"/>
          </a:xfrm>
          <a:prstGeom prst="parallelogram">
            <a:avLst>
              <a:gd name="adj" fmla="val 0"/>
            </a:avLst>
          </a:prstGeom>
          <a:solidFill>
            <a:srgbClr val="814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呦呦禄不鸣"/>
          <p:cNvPicPr>
            <a:picLocks noChangeAspect="1"/>
          </p:cNvPicPr>
          <p:nvPr userDrawn="1"/>
        </p:nvPicPr>
        <p:blipFill rotWithShape="1">
          <a:blip r:embed="rId2">
            <a:extLst>
              <a:ext uri="{28A0092B-C50C-407E-A947-70E740481C1C}">
                <a14:useLocalDpi xmlns:a14="http://schemas.microsoft.com/office/drawing/2010/main" val="0"/>
              </a:ext>
            </a:extLst>
          </a:blip>
          <a:srcRect l="50628" t="1408" r="14862" b="-2700"/>
          <a:stretch>
            <a:fillRect/>
          </a:stretch>
        </p:blipFill>
        <p:spPr>
          <a:xfrm>
            <a:off x="421610" y="-340204"/>
            <a:ext cx="2669691" cy="54732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117930" y="4736892"/>
            <a:ext cx="12309932" cy="2445226"/>
            <a:chOff x="-117930" y="3529849"/>
            <a:chExt cx="12309932" cy="3652269"/>
          </a:xfrm>
        </p:grpSpPr>
        <p:pic>
          <p:nvPicPr>
            <p:cNvPr id="9" name="图片 8"/>
            <p:cNvPicPr>
              <a:picLocks noChangeAspect="1"/>
            </p:cNvPicPr>
            <p:nvPr userDrawn="1"/>
          </p:nvPicPr>
          <p:blipFill rotWithShape="1">
            <a:blip r:embed="rId2">
              <a:extLst>
                <a:ext uri="{BEBA8EAE-BF5A-486C-A8C5-ECC9F3942E4B}">
                  <a14:imgProps xmlns:a14="http://schemas.microsoft.com/office/drawing/2010/main">
                    <a14:imgLayer r:embed="rId3">
                      <a14:imgEffect>
                        <a14:artisticLineDrawing trans="25000"/>
                      </a14:imgEffect>
                    </a14:imgLayer>
                  </a14:imgProps>
                </a:ext>
                <a:ext uri="{28A0092B-C50C-407E-A947-70E740481C1C}">
                  <a14:useLocalDpi xmlns:a14="http://schemas.microsoft.com/office/drawing/2010/main" val="0"/>
                </a:ext>
              </a:extLst>
            </a:blip>
            <a:srcRect l="30637" t="34842" r="1105" b="28451"/>
            <a:stretch>
              <a:fillRect/>
            </a:stretch>
          </p:blipFill>
          <p:spPr>
            <a:xfrm flipH="1">
              <a:off x="184631" y="3534829"/>
              <a:ext cx="6701782" cy="2517396"/>
            </a:xfrm>
            <a:prstGeom prst="rect">
              <a:avLst/>
            </a:prstGeom>
          </p:spPr>
        </p:pic>
        <p:grpSp>
          <p:nvGrpSpPr>
            <p:cNvPr id="2" name="组合 1"/>
            <p:cNvGrpSpPr/>
            <p:nvPr userDrawn="1"/>
          </p:nvGrpSpPr>
          <p:grpSpPr>
            <a:xfrm>
              <a:off x="-117930" y="3529849"/>
              <a:ext cx="12309932" cy="3652269"/>
              <a:chOff x="-117930" y="3529849"/>
              <a:chExt cx="12309932" cy="3652269"/>
            </a:xfrm>
          </p:grpSpPr>
          <p:pic>
            <p:nvPicPr>
              <p:cNvPr id="12" name="图片 11"/>
              <p:cNvPicPr>
                <a:picLocks noChangeAspect="1"/>
              </p:cNvPicPr>
              <p:nvPr userDrawn="1"/>
            </p:nvPicPr>
            <p:blipFill rotWithShape="1">
              <a:blip r:embed="rId4">
                <a:extLst>
                  <a:ext uri="{BEBA8EAE-BF5A-486C-A8C5-ECC9F3942E4B}">
                    <a14:imgProps xmlns:a14="http://schemas.microsoft.com/office/drawing/2010/main">
                      <a14:imgLayer r:embed="rId5">
                        <a14:imgEffect>
                          <a14:artisticLineDrawing trans="25000"/>
                        </a14:imgEffect>
                      </a14:imgLayer>
                    </a14:imgProps>
                  </a:ext>
                  <a:ext uri="{28A0092B-C50C-407E-A947-70E740481C1C}">
                    <a14:useLocalDpi xmlns:a14="http://schemas.microsoft.com/office/drawing/2010/main" val="0"/>
                  </a:ext>
                </a:extLst>
              </a:blip>
              <a:srcRect l="8918" t="21138" r="40176" b="41149"/>
              <a:stretch>
                <a:fillRect/>
              </a:stretch>
            </p:blipFill>
            <p:spPr>
              <a:xfrm>
                <a:off x="6386602" y="3853967"/>
                <a:ext cx="5805400" cy="3004035"/>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p:spPr>
          </p:pic>
          <p:pic>
            <p:nvPicPr>
              <p:cNvPr id="7" name="图片 6"/>
              <p:cNvPicPr>
                <a:picLocks noChangeAspect="1"/>
              </p:cNvPicPr>
              <p:nvPr userDrawn="1"/>
            </p:nvPicPr>
            <p:blipFill rotWithShape="1">
              <a:blip r:embed="rId6">
                <a:extLst>
                  <a:ext uri="{BEBA8EAE-BF5A-486C-A8C5-ECC9F3942E4B}">
                    <a14:imgProps xmlns:a14="http://schemas.microsoft.com/office/drawing/2010/main">
                      <a14:imgLayer r:embed="rId7">
                        <a14:imgEffect>
                          <a14:artisticLineDrawing trans="25000"/>
                        </a14:imgEffect>
                      </a14:imgLayer>
                    </a14:imgProps>
                  </a:ext>
                  <a:ext uri="{28A0092B-C50C-407E-A947-70E740481C1C}">
                    <a14:useLocalDpi xmlns:a14="http://schemas.microsoft.com/office/drawing/2010/main" val="0"/>
                  </a:ext>
                </a:extLst>
              </a:blip>
              <a:srcRect t="44350" r="5065" b="16130"/>
              <a:stretch>
                <a:fillRect/>
              </a:stretch>
            </p:blipFill>
            <p:spPr>
              <a:xfrm>
                <a:off x="1038998" y="4347006"/>
                <a:ext cx="9320995" cy="2710266"/>
              </a:xfrm>
              <a:prstGeom prst="rect">
                <a:avLst/>
              </a:prstGeom>
            </p:spPr>
          </p:pic>
          <p:pic>
            <p:nvPicPr>
              <p:cNvPr id="8" name="图片 7"/>
              <p:cNvPicPr>
                <a:picLocks noChangeAspect="1"/>
              </p:cNvPicPr>
              <p:nvPr userDrawn="1"/>
            </p:nvPicPr>
            <p:blipFill rotWithShape="1">
              <a:blip r:embed="rId4">
                <a:extLst>
                  <a:ext uri="{BEBA8EAE-BF5A-486C-A8C5-ECC9F3942E4B}">
                    <a14:imgProps xmlns:a14="http://schemas.microsoft.com/office/drawing/2010/main">
                      <a14:imgLayer r:embed="rId5">
                        <a14:imgEffect>
                          <a14:artisticLineDrawing trans="25000"/>
                        </a14:imgEffect>
                      </a14:imgLayer>
                    </a14:imgProps>
                  </a:ext>
                  <a:ext uri="{28A0092B-C50C-407E-A947-70E740481C1C}">
                    <a14:useLocalDpi xmlns:a14="http://schemas.microsoft.com/office/drawing/2010/main" val="0"/>
                  </a:ext>
                </a:extLst>
              </a:blip>
              <a:srcRect l="8918" t="21138" r="40383" b="33011"/>
              <a:stretch>
                <a:fillRect/>
              </a:stretch>
            </p:blipFill>
            <p:spPr>
              <a:xfrm rot="21314296" flipH="1">
                <a:off x="-117930" y="3529849"/>
                <a:ext cx="5781715" cy="3652269"/>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p:spPr>
          </p:pic>
        </p:grpSp>
      </p:grpSp>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accent4">
            <a:lumMod val="20000"/>
            <a:lumOff val="80000"/>
            <a:alpha val="79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accent4">
            <a:lumMod val="20000"/>
            <a:lumOff val="80000"/>
            <a:alpha val="79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176" b="41149"/>
          <a:stretch>
            <a:fillRect/>
          </a:stretch>
        </p:blipFill>
        <p:spPr>
          <a:xfrm>
            <a:off x="6902208" y="4173375"/>
            <a:ext cx="5289793" cy="2711809"/>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960821" y="5005175"/>
            <a:ext cx="5425841" cy="2019184"/>
          </a:xfrm>
          <a:prstGeom prst="rect">
            <a:avLst/>
          </a:pr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4168251" y="5261835"/>
            <a:ext cx="6118398" cy="1762524"/>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383" b="33011"/>
          <a:stretch>
            <a:fillRect/>
          </a:stretch>
        </p:blipFill>
        <p:spPr>
          <a:xfrm rot="21314296" flipH="1">
            <a:off x="-114299" y="4615040"/>
            <a:ext cx="3953910" cy="2474459"/>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46000"/>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alphaModFix amt="46000"/>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alphaModFix amt="46000"/>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bg>
      <p:bgPr>
        <a:solidFill>
          <a:schemeClr val="bg1">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a:off x="6386601" y="3853966"/>
            <a:ext cx="7982533" cy="3696346"/>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184631" y="3534829"/>
            <a:ext cx="6701782" cy="2517396"/>
          </a:xfrm>
          <a:prstGeom prst="rect">
            <a:avLst/>
          </a:prstGeom>
        </p:spPr>
      </p:pic>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rot="21314296" flipH="1">
            <a:off x="-906491" y="3529021"/>
            <a:ext cx="7982533" cy="3696346"/>
          </a:xfrm>
          <a:prstGeom prst="rect">
            <a:avLst/>
          </a:prstGeom>
        </p:spPr>
      </p:pic>
      <p:pic>
        <p:nvPicPr>
          <p:cNvPr id="11" name="图片 10"/>
          <p:cNvPicPr>
            <a:picLocks noChangeAspect="1"/>
          </p:cNvPicPr>
          <p:nvPr userDrawn="1"/>
        </p:nvPicPr>
        <p:blipFill rotWithShape="1">
          <a:blip r:embed="rId4">
            <a:extLst>
              <a:ext uri="{28A0092B-C50C-407E-A947-70E740481C1C}">
                <a14:useLocalDpi xmlns:a14="http://schemas.microsoft.com/office/drawing/2010/main" val="0"/>
              </a:ext>
            </a:extLst>
          </a:blip>
          <a:srcRect l="37922" t="44350" r="24717" b="34322"/>
          <a:stretch>
            <a:fillRect/>
          </a:stretch>
        </p:blipFill>
        <p:spPr>
          <a:xfrm>
            <a:off x="3535523" y="2603069"/>
            <a:ext cx="1469698" cy="586031"/>
          </a:xfrm>
          <a:custGeom>
            <a:avLst/>
            <a:gdLst>
              <a:gd name="connsiteX0" fmla="*/ 359361 w 1469698"/>
              <a:gd name="connsiteY0" fmla="*/ 0 h 586031"/>
              <a:gd name="connsiteX1" fmla="*/ 1105337 w 1469698"/>
              <a:gd name="connsiteY1" fmla="*/ 0 h 586031"/>
              <a:gd name="connsiteX2" fmla="*/ 1173096 w 1469698"/>
              <a:gd name="connsiteY2" fmla="*/ 24891 h 586031"/>
              <a:gd name="connsiteX3" fmla="*/ 1469698 w 1469698"/>
              <a:gd name="connsiteY3" fmla="*/ 233902 h 586031"/>
              <a:gd name="connsiteX4" fmla="*/ 1115344 w 1469698"/>
              <a:gd name="connsiteY4" fmla="*/ 586031 h 586031"/>
              <a:gd name="connsiteX5" fmla="*/ 1091569 w 1469698"/>
              <a:gd name="connsiteY5" fmla="*/ 576129 h 586031"/>
              <a:gd name="connsiteX6" fmla="*/ 835685 w 1469698"/>
              <a:gd name="connsiteY6" fmla="*/ 517582 h 586031"/>
              <a:gd name="connsiteX7" fmla="*/ 736087 w 1469698"/>
              <a:gd name="connsiteY7" fmla="*/ 512512 h 586031"/>
              <a:gd name="connsiteX8" fmla="*/ 636459 w 1469698"/>
              <a:gd name="connsiteY8" fmla="*/ 516955 h 586031"/>
              <a:gd name="connsiteX9" fmla="*/ 380212 w 1469698"/>
              <a:gd name="connsiteY9" fmla="*/ 573889 h 586031"/>
              <a:gd name="connsiteX10" fmla="*/ 353365 w 1469698"/>
              <a:gd name="connsiteY10" fmla="*/ 584872 h 586031"/>
              <a:gd name="connsiteX11" fmla="*/ 0 w 1469698"/>
              <a:gd name="connsiteY11" fmla="*/ 229274 h 586031"/>
              <a:gd name="connsiteX12" fmla="*/ 297911 w 1469698"/>
              <a:gd name="connsiteY12" fmla="*/ 22135 h 58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9698" h="586031">
                <a:moveTo>
                  <a:pt x="359361" y="0"/>
                </a:moveTo>
                <a:lnTo>
                  <a:pt x="1105337" y="0"/>
                </a:lnTo>
                <a:lnTo>
                  <a:pt x="1173096" y="24891"/>
                </a:lnTo>
                <a:cubicBezTo>
                  <a:pt x="1280571" y="75168"/>
                  <a:pt x="1381198" y="144844"/>
                  <a:pt x="1469698" y="233902"/>
                </a:cubicBezTo>
                <a:lnTo>
                  <a:pt x="1115344" y="586031"/>
                </a:lnTo>
                <a:lnTo>
                  <a:pt x="1091569" y="576129"/>
                </a:lnTo>
                <a:cubicBezTo>
                  <a:pt x="1008642" y="545697"/>
                  <a:pt x="922605" y="526179"/>
                  <a:pt x="835685" y="517582"/>
                </a:cubicBezTo>
                <a:lnTo>
                  <a:pt x="736087" y="512512"/>
                </a:lnTo>
                <a:lnTo>
                  <a:pt x="636459" y="516955"/>
                </a:lnTo>
                <a:cubicBezTo>
                  <a:pt x="549487" y="525004"/>
                  <a:pt x="463329" y="543980"/>
                  <a:pt x="380212" y="573889"/>
                </a:cubicBezTo>
                <a:lnTo>
                  <a:pt x="353365" y="584872"/>
                </a:lnTo>
                <a:lnTo>
                  <a:pt x="0" y="229274"/>
                </a:lnTo>
                <a:cubicBezTo>
                  <a:pt x="89058" y="140775"/>
                  <a:pt x="190121" y="71734"/>
                  <a:pt x="297911" y="22135"/>
                </a:cubicBez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自定义版式">
    <p:bg>
      <p:bgPr>
        <a:solidFill>
          <a:schemeClr val="bg1">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a:off x="6386601" y="3853966"/>
            <a:ext cx="7982533" cy="3696346"/>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184631" y="3534829"/>
            <a:ext cx="6701782" cy="2517396"/>
          </a:xfrm>
          <a:prstGeom prst="rect">
            <a:avLst/>
          </a:pr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1038998" y="4347006"/>
            <a:ext cx="9320995" cy="2710266"/>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自定义版式">
    <p:bg>
      <p:bgPr>
        <a:solidFill>
          <a:schemeClr val="bg1">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a:off x="6386601" y="3853966"/>
            <a:ext cx="7982533" cy="3696346"/>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1038998" y="4347006"/>
            <a:ext cx="9320995" cy="2710266"/>
          </a:xfrm>
          <a:prstGeom prst="rect">
            <a:avLst/>
          </a:prstGeom>
        </p:spPr>
      </p:pic>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rot="21314296" flipH="1">
            <a:off x="5312546" y="-80374"/>
            <a:ext cx="7982533" cy="36963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自定义版式">
    <p:bg>
      <p:bgPr>
        <a:solidFill>
          <a:schemeClr val="bg1">
            <a:alpha val="79000"/>
          </a:schemeClr>
        </a:solidFill>
        <a:effectLst/>
      </p:bgPr>
    </p:bg>
    <p:spTree>
      <p:nvGrpSpPr>
        <p:cNvPr id="1" name=""/>
        <p:cNvGrpSpPr/>
        <p:nvPr/>
      </p:nvGrpSpPr>
      <p:grpSpPr>
        <a:xfrm>
          <a:off x="0" y="0"/>
          <a:ext cx="0" cy="0"/>
          <a:chOff x="0" y="0"/>
          <a:chExt cx="0" cy="0"/>
        </a:xfrm>
      </p:grpSpPr>
      <p:sp>
        <p:nvSpPr>
          <p:cNvPr id="6" name="椭圆 5"/>
          <p:cNvSpPr/>
          <p:nvPr userDrawn="1"/>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a:off x="6386601" y="3853966"/>
            <a:ext cx="7982533" cy="3696346"/>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184631" y="3534829"/>
            <a:ext cx="6701782" cy="2517396"/>
          </a:xfrm>
          <a:prstGeom prst="rect">
            <a:avLst/>
          </a:pr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1038998" y="4347006"/>
            <a:ext cx="9320995" cy="2710266"/>
          </a:xfrm>
          <a:prstGeom prst="rect">
            <a:avLst/>
          </a:prstGeom>
        </p:spPr>
      </p:pic>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rot="21314296" flipH="1">
            <a:off x="-2316778" y="3529021"/>
            <a:ext cx="7982533" cy="36963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自定义版式">
    <p:bg>
      <p:bgPr>
        <a:solidFill>
          <a:schemeClr val="bg1">
            <a:alpha val="79000"/>
          </a:schemeClr>
        </a:solidFill>
        <a:effectLst/>
      </p:bgPr>
    </p:bg>
    <p:spTree>
      <p:nvGrpSpPr>
        <p:cNvPr id="1" name=""/>
        <p:cNvGrpSpPr/>
        <p:nvPr/>
      </p:nvGrpSpPr>
      <p:grpSpPr>
        <a:xfrm>
          <a:off x="0" y="0"/>
          <a:ext cx="0" cy="0"/>
          <a:chOff x="0" y="0"/>
          <a:chExt cx="0" cy="0"/>
        </a:xfrm>
      </p:grpSpPr>
      <p:sp>
        <p:nvSpPr>
          <p:cNvPr id="6" name="椭圆 5"/>
          <p:cNvSpPr/>
          <p:nvPr userDrawn="1"/>
        </p:nvSpPr>
        <p:spPr>
          <a:xfrm>
            <a:off x="4649812" y="79282"/>
            <a:ext cx="4863424" cy="4863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4747297" y="2251909"/>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l="41113" t="35522" r="44295" b="50678"/>
          <a:stretch>
            <a:fillRect/>
          </a:stretch>
        </p:blipFill>
        <p:spPr>
          <a:xfrm>
            <a:off x="10058187" y="4999769"/>
            <a:ext cx="1664004" cy="1099183"/>
          </a:xfrm>
          <a:custGeom>
            <a:avLst/>
            <a:gdLst>
              <a:gd name="connsiteX0" fmla="*/ 1307401 w 1664004"/>
              <a:gd name="connsiteY0" fmla="*/ 823 h 1099183"/>
              <a:gd name="connsiteX1" fmla="*/ 1365606 w 1664004"/>
              <a:gd name="connsiteY1" fmla="*/ 13963 h 1099183"/>
              <a:gd name="connsiteX2" fmla="*/ 1475432 w 1664004"/>
              <a:gd name="connsiteY2" fmla="*/ 138227 h 1099183"/>
              <a:gd name="connsiteX3" fmla="*/ 1476030 w 1664004"/>
              <a:gd name="connsiteY3" fmla="*/ 138448 h 1099183"/>
              <a:gd name="connsiteX4" fmla="*/ 1522469 w 1664004"/>
              <a:gd name="connsiteY4" fmla="*/ 155662 h 1099183"/>
              <a:gd name="connsiteX5" fmla="*/ 1616380 w 1664004"/>
              <a:gd name="connsiteY5" fmla="*/ 258828 h 1099183"/>
              <a:gd name="connsiteX6" fmla="*/ 1610071 w 1664004"/>
              <a:gd name="connsiteY6" fmla="*/ 389603 h 1099183"/>
              <a:gd name="connsiteX7" fmla="*/ 1656156 w 1664004"/>
              <a:gd name="connsiteY7" fmla="*/ 589555 h 1099183"/>
              <a:gd name="connsiteX8" fmla="*/ 1440272 w 1664004"/>
              <a:gd name="connsiteY8" fmla="*/ 764582 h 1099183"/>
              <a:gd name="connsiteX9" fmla="*/ 1362990 w 1664004"/>
              <a:gd name="connsiteY9" fmla="*/ 914559 h 1099183"/>
              <a:gd name="connsiteX10" fmla="*/ 1099867 w 1664004"/>
              <a:gd name="connsiteY10" fmla="*/ 932718 h 1099183"/>
              <a:gd name="connsiteX11" fmla="*/ 911835 w 1664004"/>
              <a:gd name="connsiteY11" fmla="*/ 1092715 h 1099183"/>
              <a:gd name="connsiteX12" fmla="*/ 635364 w 1664004"/>
              <a:gd name="connsiteY12" fmla="*/ 995053 h 1099183"/>
              <a:gd name="connsiteX13" fmla="*/ 224677 w 1664004"/>
              <a:gd name="connsiteY13" fmla="*/ 898562 h 1099183"/>
              <a:gd name="connsiteX14" fmla="*/ 44108 w 1664004"/>
              <a:gd name="connsiteY14" fmla="*/ 791185 h 1099183"/>
              <a:gd name="connsiteX15" fmla="*/ 82691 w 1664004"/>
              <a:gd name="connsiteY15" fmla="*/ 646244 h 1099183"/>
              <a:gd name="connsiteX16" fmla="*/ 1216 w 1664004"/>
              <a:gd name="connsiteY16" fmla="*/ 497539 h 1099183"/>
              <a:gd name="connsiteX17" fmla="*/ 150011 w 1664004"/>
              <a:gd name="connsiteY17" fmla="*/ 365366 h 1099183"/>
              <a:gd name="connsiteX18" fmla="*/ 151434 w 1664004"/>
              <a:gd name="connsiteY18" fmla="*/ 361882 h 1099183"/>
              <a:gd name="connsiteX19" fmla="*/ 217715 w 1664004"/>
              <a:gd name="connsiteY19" fmla="*/ 172078 h 1099183"/>
              <a:gd name="connsiteX20" fmla="*/ 540155 w 1664004"/>
              <a:gd name="connsiteY20" fmla="*/ 128715 h 1099183"/>
              <a:gd name="connsiteX21" fmla="*/ 540217 w 1664004"/>
              <a:gd name="connsiteY21" fmla="*/ 128635 h 1099183"/>
              <a:gd name="connsiteX22" fmla="*/ 568591 w 1664004"/>
              <a:gd name="connsiteY22" fmla="*/ 91876 h 1099183"/>
              <a:gd name="connsiteX23" fmla="*/ 865250 w 1664004"/>
              <a:gd name="connsiteY23" fmla="*/ 83699 h 1099183"/>
              <a:gd name="connsiteX24" fmla="*/ 866408 w 1664004"/>
              <a:gd name="connsiteY24" fmla="*/ 82472 h 1099183"/>
              <a:gd name="connsiteX25" fmla="*/ 917336 w 1664004"/>
              <a:gd name="connsiteY25" fmla="*/ 28533 h 1099183"/>
              <a:gd name="connsiteX26" fmla="*/ 991926 w 1664004"/>
              <a:gd name="connsiteY26" fmla="*/ 1501 h 1099183"/>
              <a:gd name="connsiteX27" fmla="*/ 1117395 w 1664004"/>
              <a:gd name="connsiteY27" fmla="*/ 31010 h 1099183"/>
              <a:gd name="connsiteX28" fmla="*/ 1147188 w 1664004"/>
              <a:gd name="connsiteY28" fmla="*/ 57853 h 1099183"/>
              <a:gd name="connsiteX29" fmla="*/ 1149030 w 1664004"/>
              <a:gd name="connsiteY29" fmla="*/ 59513 h 1099183"/>
              <a:gd name="connsiteX30" fmla="*/ 1307401 w 1664004"/>
              <a:gd name="connsiteY30" fmla="*/ 823 h 109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4004" h="1099183">
                <a:moveTo>
                  <a:pt x="1307401" y="823"/>
                </a:moveTo>
                <a:cubicBezTo>
                  <a:pt x="1327089" y="2323"/>
                  <a:pt x="1346737" y="6651"/>
                  <a:pt x="1365606" y="13963"/>
                </a:cubicBezTo>
                <a:cubicBezTo>
                  <a:pt x="1423115" y="36242"/>
                  <a:pt x="1464353" y="82885"/>
                  <a:pt x="1475432" y="138227"/>
                </a:cubicBezTo>
                <a:lnTo>
                  <a:pt x="1476030" y="138448"/>
                </a:lnTo>
                <a:lnTo>
                  <a:pt x="1522469" y="155662"/>
                </a:lnTo>
                <a:cubicBezTo>
                  <a:pt x="1566410" y="178048"/>
                  <a:pt x="1600223" y="214576"/>
                  <a:pt x="1616380" y="258828"/>
                </a:cubicBezTo>
                <a:cubicBezTo>
                  <a:pt x="1632036" y="301657"/>
                  <a:pt x="1629805" y="348173"/>
                  <a:pt x="1610071" y="389603"/>
                </a:cubicBezTo>
                <a:cubicBezTo>
                  <a:pt x="1658579" y="446420"/>
                  <a:pt x="1675544" y="520073"/>
                  <a:pt x="1656156" y="589555"/>
                </a:cubicBezTo>
                <a:cubicBezTo>
                  <a:pt x="1630382" y="681926"/>
                  <a:pt x="1545060" y="751103"/>
                  <a:pt x="1440272" y="764582"/>
                </a:cubicBezTo>
                <a:cubicBezTo>
                  <a:pt x="1439772" y="822238"/>
                  <a:pt x="1411575" y="876918"/>
                  <a:pt x="1362990" y="914559"/>
                </a:cubicBezTo>
                <a:cubicBezTo>
                  <a:pt x="1289169" y="971757"/>
                  <a:pt x="1182535" y="979107"/>
                  <a:pt x="1099867" y="932718"/>
                </a:cubicBezTo>
                <a:cubicBezTo>
                  <a:pt x="1073132" y="1012398"/>
                  <a:pt x="1001543" y="1073309"/>
                  <a:pt x="911835" y="1092715"/>
                </a:cubicBezTo>
                <a:cubicBezTo>
                  <a:pt x="806124" y="1115578"/>
                  <a:pt x="695797" y="1076616"/>
                  <a:pt x="635364" y="995053"/>
                </a:cubicBezTo>
                <a:cubicBezTo>
                  <a:pt x="492724" y="1072470"/>
                  <a:pt x="307461" y="1028955"/>
                  <a:pt x="224677" y="898562"/>
                </a:cubicBezTo>
                <a:cubicBezTo>
                  <a:pt x="143356" y="907132"/>
                  <a:pt x="66996" y="861735"/>
                  <a:pt x="44108" y="791185"/>
                </a:cubicBezTo>
                <a:cubicBezTo>
                  <a:pt x="27528" y="740142"/>
                  <a:pt x="42184" y="685054"/>
                  <a:pt x="82691" y="646244"/>
                </a:cubicBezTo>
                <a:cubicBezTo>
                  <a:pt x="25220" y="615801"/>
                  <a:pt x="-6786" y="557382"/>
                  <a:pt x="1216" y="497539"/>
                </a:cubicBezTo>
                <a:cubicBezTo>
                  <a:pt x="10602" y="427472"/>
                  <a:pt x="72382" y="372589"/>
                  <a:pt x="150011" y="365366"/>
                </a:cubicBezTo>
                <a:cubicBezTo>
                  <a:pt x="150472" y="364196"/>
                  <a:pt x="150972" y="363052"/>
                  <a:pt x="151434" y="361882"/>
                </a:cubicBezTo>
                <a:cubicBezTo>
                  <a:pt x="141009" y="292883"/>
                  <a:pt x="165321" y="223299"/>
                  <a:pt x="217715" y="172078"/>
                </a:cubicBezTo>
                <a:cubicBezTo>
                  <a:pt x="300498" y="91176"/>
                  <a:pt x="434714" y="73145"/>
                  <a:pt x="540155" y="128715"/>
                </a:cubicBezTo>
                <a:lnTo>
                  <a:pt x="540217" y="128635"/>
                </a:lnTo>
                <a:lnTo>
                  <a:pt x="568591" y="91876"/>
                </a:lnTo>
                <a:cubicBezTo>
                  <a:pt x="644232" y="15600"/>
                  <a:pt x="779687" y="7814"/>
                  <a:pt x="865250" y="83699"/>
                </a:cubicBezTo>
                <a:lnTo>
                  <a:pt x="866408" y="82472"/>
                </a:lnTo>
                <a:lnTo>
                  <a:pt x="917336" y="28533"/>
                </a:lnTo>
                <a:cubicBezTo>
                  <a:pt x="939089" y="14414"/>
                  <a:pt x="964594" y="4985"/>
                  <a:pt x="991926" y="1501"/>
                </a:cubicBezTo>
                <a:cubicBezTo>
                  <a:pt x="1037049" y="-4260"/>
                  <a:pt x="1082129" y="6775"/>
                  <a:pt x="1117395" y="31010"/>
                </a:cubicBezTo>
                <a:lnTo>
                  <a:pt x="1147188" y="57853"/>
                </a:lnTo>
                <a:lnTo>
                  <a:pt x="1149030" y="59513"/>
                </a:lnTo>
                <a:cubicBezTo>
                  <a:pt x="1188902" y="17282"/>
                  <a:pt x="1248335" y="-3676"/>
                  <a:pt x="1307401" y="823"/>
                </a:cubicBezTo>
                <a:close/>
              </a:path>
            </a:pathLst>
          </a:cu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2251265" y="4424341"/>
            <a:ext cx="6701782" cy="2517396"/>
          </a:xfrm>
          <a:prstGeom prst="rect">
            <a:avLst/>
          </a:prstGeom>
        </p:spPr>
      </p:pic>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8918" t="21138" r="21085" b="32458"/>
          <a:stretch>
            <a:fillRect/>
          </a:stretch>
        </p:blipFill>
        <p:spPr>
          <a:xfrm rot="21314296" flipH="1">
            <a:off x="-2916030" y="4246700"/>
            <a:ext cx="7982533" cy="3696346"/>
          </a:xfrm>
          <a:prstGeom prst="rect">
            <a:avLst/>
          </a:prstGeom>
        </p:spPr>
      </p:pic>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l="48725" t="34842" r="1741" b="28451"/>
          <a:stretch>
            <a:fillRect/>
          </a:stretch>
        </p:blipFill>
        <p:spPr>
          <a:xfrm flipH="1">
            <a:off x="4649794" y="2372922"/>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sp>
        <p:nvSpPr>
          <p:cNvPr id="12" name="椭圆 11"/>
          <p:cNvSpPr/>
          <p:nvPr userDrawn="1"/>
        </p:nvSpPr>
        <p:spPr>
          <a:xfrm>
            <a:off x="294419" y="0"/>
            <a:ext cx="4863424" cy="4863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91904" y="217262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l="48725" t="34842" r="1741" b="28451"/>
          <a:stretch>
            <a:fillRect/>
          </a:stretch>
        </p:blipFill>
        <p:spPr>
          <a:xfrm flipH="1">
            <a:off x="1129740" y="2293640"/>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3972978" y="4548351"/>
            <a:ext cx="7118763" cy="2069923"/>
          </a:xfrm>
          <a:prstGeom prst="rect">
            <a:avLst/>
          </a:prstGeom>
        </p:spPr>
      </p:pic>
      <p:sp>
        <p:nvSpPr>
          <p:cNvPr id="15" name="云形 14"/>
          <p:cNvSpPr/>
          <p:nvPr userDrawn="1"/>
        </p:nvSpPr>
        <p:spPr>
          <a:xfrm>
            <a:off x="2914450" y="5519583"/>
            <a:ext cx="1661826" cy="1098691"/>
          </a:xfrm>
          <a:prstGeom prst="cloud">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176" b="41149"/>
          <a:stretch>
            <a:fillRect/>
          </a:stretch>
        </p:blipFill>
        <p:spPr>
          <a:xfrm>
            <a:off x="6386602" y="3853967"/>
            <a:ext cx="5805400" cy="3004035"/>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1258787" y="3874957"/>
            <a:ext cx="6701782" cy="2517396"/>
          </a:xfrm>
          <a:prstGeom prst="rect">
            <a:avLst/>
          </a:pr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2556212" y="4380561"/>
            <a:ext cx="9320995" cy="2710266"/>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383" b="33011"/>
          <a:stretch>
            <a:fillRect/>
          </a:stretch>
        </p:blipFill>
        <p:spPr>
          <a:xfrm rot="21314296" flipH="1">
            <a:off x="-117930" y="3529850"/>
            <a:ext cx="5781715" cy="3652269"/>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自定义版式">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176" b="41149"/>
          <a:stretch>
            <a:fillRect/>
          </a:stretch>
        </p:blipFill>
        <p:spPr>
          <a:xfrm>
            <a:off x="6386602" y="3853967"/>
            <a:ext cx="5805400" cy="3004035"/>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315180" y="3827029"/>
            <a:ext cx="6701782" cy="2517396"/>
          </a:xfrm>
          <a:prstGeom prst="rect">
            <a:avLst/>
          </a:prstGeom>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t="44350" r="5065" b="16130"/>
          <a:stretch>
            <a:fillRect/>
          </a:stretch>
        </p:blipFill>
        <p:spPr>
          <a:xfrm>
            <a:off x="2871005" y="4147734"/>
            <a:ext cx="9320995" cy="2710266"/>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8918" t="21138" r="40383" b="33011"/>
          <a:stretch>
            <a:fillRect/>
          </a:stretch>
        </p:blipFill>
        <p:spPr>
          <a:xfrm rot="21314296" flipH="1">
            <a:off x="260862" y="984558"/>
            <a:ext cx="5781715" cy="3652269"/>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slow" p14:dur="2000" advTm="3000">
        <p14:ferris dir="l"/>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6.xml"/><Relationship Id="rId4" Type="http://schemas.openxmlformats.org/officeDocument/2006/relationships/image" Target="../media/image15.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0.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0.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4.xml"/><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30637" t="34842" r="1105" b="28451"/>
          <a:stretch>
            <a:fillRect/>
          </a:stretch>
        </p:blipFill>
        <p:spPr>
          <a:xfrm flipH="1">
            <a:off x="2370173" y="4709584"/>
            <a:ext cx="6308063" cy="2347496"/>
          </a:xfrm>
          <a:prstGeom prst="rect">
            <a:avLst/>
          </a:prstGeom>
          <a:effectLst>
            <a:outerShdw blurRad="50800" dist="38100" dir="18900000" algn="bl" rotWithShape="0">
              <a:prstClr val="black">
                <a:alpha val="40000"/>
              </a:prstClr>
            </a:outerShdw>
          </a:effectLst>
        </p:spPr>
      </p:pic>
      <p:sp>
        <p:nvSpPr>
          <p:cNvPr id="11" name="矩形 10"/>
          <p:cNvSpPr/>
          <p:nvPr/>
        </p:nvSpPr>
        <p:spPr>
          <a:xfrm>
            <a:off x="7169079" y="-1"/>
            <a:ext cx="5022921" cy="6857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5400000">
            <a:off x="6227762" y="2901817"/>
            <a:ext cx="6942848" cy="1092991"/>
            <a:chOff x="-51085" y="5060228"/>
            <a:chExt cx="12243085" cy="2041003"/>
          </a:xfrm>
          <a:effectLst>
            <a:outerShdw blurRad="50800" dist="38100" dir="2700000" algn="tl" rotWithShape="0">
              <a:prstClr val="black">
                <a:alpha val="40000"/>
              </a:prstClr>
            </a:outerShdw>
          </a:effectLst>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30637" t="55514" r="1105" b="28451"/>
            <a:stretch>
              <a:fillRect/>
            </a:stretch>
          </p:blipFill>
          <p:spPr>
            <a:xfrm flipH="1">
              <a:off x="1258787" y="5292673"/>
              <a:ext cx="6701782" cy="1099681"/>
            </a:xfrm>
            <a:custGeom>
              <a:avLst/>
              <a:gdLst>
                <a:gd name="connsiteX0" fmla="*/ 6701782 w 6701782"/>
                <a:gd name="connsiteY0" fmla="*/ 0 h 1099681"/>
                <a:gd name="connsiteX1" fmla="*/ 0 w 6701782"/>
                <a:gd name="connsiteY1" fmla="*/ 0 h 1099681"/>
                <a:gd name="connsiteX2" fmla="*/ 0 w 6701782"/>
                <a:gd name="connsiteY2" fmla="*/ 1099681 h 1099681"/>
                <a:gd name="connsiteX3" fmla="*/ 6701782 w 6701782"/>
                <a:gd name="connsiteY3" fmla="*/ 1099681 h 1099681"/>
              </a:gdLst>
              <a:ahLst/>
              <a:cxnLst>
                <a:cxn ang="0">
                  <a:pos x="connsiteX0" y="connsiteY0"/>
                </a:cxn>
                <a:cxn ang="0">
                  <a:pos x="connsiteX1" y="connsiteY1"/>
                </a:cxn>
                <a:cxn ang="0">
                  <a:pos x="connsiteX2" y="connsiteY2"/>
                </a:cxn>
                <a:cxn ang="0">
                  <a:pos x="connsiteX3" y="connsiteY3"/>
                </a:cxn>
              </a:cxnLst>
              <a:rect l="l" t="t" r="r" b="b"/>
              <a:pathLst>
                <a:path w="6701782" h="1099681">
                  <a:moveTo>
                    <a:pt x="6701782" y="0"/>
                  </a:moveTo>
                  <a:lnTo>
                    <a:pt x="0" y="0"/>
                  </a:lnTo>
                  <a:lnTo>
                    <a:pt x="0" y="1099681"/>
                  </a:lnTo>
                  <a:lnTo>
                    <a:pt x="6701782" y="1099681"/>
                  </a:lnTo>
                  <a:close/>
                </a:path>
              </a:pathLst>
            </a:custGeom>
          </p:spPr>
        </p:pic>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l="8918" t="40385" r="40440" b="33992"/>
            <a:stretch>
              <a:fillRect/>
            </a:stretch>
          </p:blipFill>
          <p:spPr>
            <a:xfrm rot="21314296" flipH="1">
              <a:off x="-51085" y="5060228"/>
              <a:ext cx="5775253" cy="2041003"/>
            </a:xfrm>
            <a:custGeom>
              <a:avLst/>
              <a:gdLst>
                <a:gd name="connsiteX0" fmla="*/ 5645312 w 5775253"/>
                <a:gd name="connsiteY0" fmla="*/ 0 h 2041003"/>
                <a:gd name="connsiteX1" fmla="*/ 0 w 5775253"/>
                <a:gd name="connsiteY1" fmla="*/ 470254 h 2041003"/>
                <a:gd name="connsiteX2" fmla="*/ 0 w 5775253"/>
                <a:gd name="connsiteY2" fmla="*/ 2041003 h 2041003"/>
                <a:gd name="connsiteX3" fmla="*/ 5775253 w 5775253"/>
                <a:gd name="connsiteY3" fmla="*/ 1559926 h 2041003"/>
              </a:gdLst>
              <a:ahLst/>
              <a:cxnLst>
                <a:cxn ang="0">
                  <a:pos x="connsiteX0" y="connsiteY0"/>
                </a:cxn>
                <a:cxn ang="0">
                  <a:pos x="connsiteX1" y="connsiteY1"/>
                </a:cxn>
                <a:cxn ang="0">
                  <a:pos x="connsiteX2" y="connsiteY2"/>
                </a:cxn>
                <a:cxn ang="0">
                  <a:pos x="connsiteX3" y="connsiteY3"/>
                </a:cxn>
              </a:cxnLst>
              <a:rect l="l" t="t" r="r" b="b"/>
              <a:pathLst>
                <a:path w="5775253" h="2041003">
                  <a:moveTo>
                    <a:pt x="5645312" y="0"/>
                  </a:moveTo>
                  <a:lnTo>
                    <a:pt x="0" y="470254"/>
                  </a:lnTo>
                  <a:lnTo>
                    <a:pt x="0" y="2041003"/>
                  </a:lnTo>
                  <a:lnTo>
                    <a:pt x="5775253" y="1559926"/>
                  </a:lnTo>
                  <a:close/>
                </a:path>
              </a:pathLst>
            </a:custGeom>
          </p:spPr>
        </p:pic>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t="57650" r="5065" b="19525"/>
            <a:stretch>
              <a:fillRect/>
            </a:stretch>
          </p:blipFill>
          <p:spPr>
            <a:xfrm>
              <a:off x="2556212" y="5292672"/>
              <a:ext cx="9320995" cy="1565328"/>
            </a:xfrm>
            <a:custGeom>
              <a:avLst/>
              <a:gdLst>
                <a:gd name="connsiteX0" fmla="*/ 0 w 9320995"/>
                <a:gd name="connsiteY0" fmla="*/ 0 h 1565328"/>
                <a:gd name="connsiteX1" fmla="*/ 9320995 w 9320995"/>
                <a:gd name="connsiteY1" fmla="*/ 0 h 1565328"/>
                <a:gd name="connsiteX2" fmla="*/ 9320995 w 9320995"/>
                <a:gd name="connsiteY2" fmla="*/ 1565328 h 1565328"/>
                <a:gd name="connsiteX3" fmla="*/ 0 w 9320995"/>
                <a:gd name="connsiteY3" fmla="*/ 1565328 h 1565328"/>
              </a:gdLst>
              <a:ahLst/>
              <a:cxnLst>
                <a:cxn ang="0">
                  <a:pos x="connsiteX0" y="connsiteY0"/>
                </a:cxn>
                <a:cxn ang="0">
                  <a:pos x="connsiteX1" y="connsiteY1"/>
                </a:cxn>
                <a:cxn ang="0">
                  <a:pos x="connsiteX2" y="connsiteY2"/>
                </a:cxn>
                <a:cxn ang="0">
                  <a:pos x="connsiteX3" y="connsiteY3"/>
                </a:cxn>
              </a:cxnLst>
              <a:rect l="l" t="t" r="r" b="b"/>
              <a:pathLst>
                <a:path w="9320995" h="1565328">
                  <a:moveTo>
                    <a:pt x="0" y="0"/>
                  </a:moveTo>
                  <a:lnTo>
                    <a:pt x="9320995" y="0"/>
                  </a:lnTo>
                  <a:lnTo>
                    <a:pt x="9320995" y="1565328"/>
                  </a:lnTo>
                  <a:lnTo>
                    <a:pt x="0" y="1565328"/>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8918" t="39200" r="40176" b="41149"/>
            <a:stretch>
              <a:fillRect/>
            </a:stretch>
          </p:blipFill>
          <p:spPr>
            <a:xfrm>
              <a:off x="6386602" y="5292672"/>
              <a:ext cx="5805398" cy="1565328"/>
            </a:xfrm>
            <a:custGeom>
              <a:avLst/>
              <a:gdLst>
                <a:gd name="connsiteX0" fmla="*/ 0 w 5805398"/>
                <a:gd name="connsiteY0" fmla="*/ 0 h 1565328"/>
                <a:gd name="connsiteX1" fmla="*/ 5805398 w 5805398"/>
                <a:gd name="connsiteY1" fmla="*/ 0 h 1565328"/>
                <a:gd name="connsiteX2" fmla="*/ 5805398 w 5805398"/>
                <a:gd name="connsiteY2" fmla="*/ 1565328 h 1565328"/>
                <a:gd name="connsiteX3" fmla="*/ 0 w 5805398"/>
                <a:gd name="connsiteY3" fmla="*/ 1565328 h 1565328"/>
              </a:gdLst>
              <a:ahLst/>
              <a:cxnLst>
                <a:cxn ang="0">
                  <a:pos x="connsiteX0" y="connsiteY0"/>
                </a:cxn>
                <a:cxn ang="0">
                  <a:pos x="connsiteX1" y="connsiteY1"/>
                </a:cxn>
                <a:cxn ang="0">
                  <a:pos x="connsiteX2" y="connsiteY2"/>
                </a:cxn>
                <a:cxn ang="0">
                  <a:pos x="connsiteX3" y="connsiteY3"/>
                </a:cxn>
              </a:cxnLst>
              <a:rect l="l" t="t" r="r" b="b"/>
              <a:pathLst>
                <a:path w="5805398" h="1565328">
                  <a:moveTo>
                    <a:pt x="0" y="0"/>
                  </a:moveTo>
                  <a:lnTo>
                    <a:pt x="5805398" y="0"/>
                  </a:lnTo>
                  <a:lnTo>
                    <a:pt x="5805398" y="1565328"/>
                  </a:lnTo>
                  <a:lnTo>
                    <a:pt x="0" y="1565328"/>
                  </a:lnTo>
                  <a:close/>
                </a:path>
              </a:pathLst>
            </a:custGeom>
          </p:spPr>
        </p:pic>
      </p:grpSp>
      <p:sp>
        <p:nvSpPr>
          <p:cNvPr id="7" name="呦呦禄不鸣"/>
          <p:cNvSpPr txBox="1"/>
          <p:nvPr/>
        </p:nvSpPr>
        <p:spPr>
          <a:xfrm>
            <a:off x="3386493" y="1403668"/>
            <a:ext cx="6490893" cy="706755"/>
          </a:xfrm>
          <a:prstGeom prst="rect">
            <a:avLst/>
          </a:prstGeom>
          <a:noFill/>
          <a:effectLst>
            <a:outerShdw blurRad="101600" dist="76200" dir="2700000" algn="tl" rotWithShape="0">
              <a:prstClr val="black">
                <a:alpha val="40000"/>
              </a:prstClr>
            </a:outerShdw>
          </a:effectLst>
        </p:spPr>
        <p:txBody>
          <a:bodyPr wrap="square" rtlCol="0">
            <a:spAutoFit/>
          </a:bodyPr>
          <a:lstStyle/>
          <a:p>
            <a:r>
              <a:rPr lang="zh-CN" altLang="en-US" sz="4000" b="1" dirty="0">
                <a:solidFill>
                  <a:srgbClr val="47698B"/>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中医院导航系统</a:t>
            </a:r>
            <a:endParaRPr lang="zh-CN" altLang="en-US" sz="4000" b="1" dirty="0">
              <a:solidFill>
                <a:srgbClr val="47698B"/>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8918" t="21138" r="40176" b="41149"/>
          <a:stretch>
            <a:fillRect/>
          </a:stretch>
        </p:blipFill>
        <p:spPr>
          <a:xfrm>
            <a:off x="8111988" y="4808514"/>
            <a:ext cx="4080012" cy="2111224"/>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a:effectLst>
            <a:outerShdw blurRad="50800" dist="38100" dir="18900000" algn="bl" rotWithShape="0">
              <a:prstClr val="black">
                <a:alpha val="40000"/>
              </a:prstClr>
            </a:outerShdw>
          </a:effectLst>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8918" t="21138" r="40383" b="33011"/>
          <a:stretch>
            <a:fillRect/>
          </a:stretch>
        </p:blipFill>
        <p:spPr>
          <a:xfrm rot="21314296" flipH="1">
            <a:off x="-126977" y="4191377"/>
            <a:ext cx="4596801" cy="2876797"/>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a:effectLst>
            <a:outerShdw blurRad="50800" dist="38100" dir="18900000" algn="bl" rotWithShape="0">
              <a:prstClr val="black">
                <a:alpha val="40000"/>
              </a:prstClr>
            </a:outerShdw>
          </a:effectLst>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44350" r="5065" b="16130"/>
          <a:stretch>
            <a:fillRect/>
          </a:stretch>
        </p:blipFill>
        <p:spPr>
          <a:xfrm>
            <a:off x="5899706" y="5697537"/>
            <a:ext cx="4719113" cy="1372177"/>
          </a:xfrm>
          <a:prstGeom prst="rect">
            <a:avLst/>
          </a:prstGeom>
          <a:effectLst>
            <a:outerShdw blurRad="50800" dist="38100" dir="18900000" algn="bl" rotWithShape="0">
              <a:prstClr val="black">
                <a:alpha val="40000"/>
              </a:prstClr>
            </a:outerShdw>
          </a:effectLst>
        </p:spPr>
      </p:pic>
      <p:sp>
        <p:nvSpPr>
          <p:cNvPr id="2" name="矩形 1"/>
          <p:cNvSpPr/>
          <p:nvPr/>
        </p:nvSpPr>
        <p:spPr>
          <a:xfrm>
            <a:off x="3989070" y="2444218"/>
            <a:ext cx="2735580" cy="398780"/>
          </a:xfrm>
          <a:prstGeom prst="rect">
            <a:avLst/>
          </a:prstGeom>
        </p:spPr>
        <p:txBody>
          <a:bodyPr wrap="none">
            <a:spAutoFit/>
          </a:bodyPr>
          <a:p>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指导老师：张万里老师</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 name="矩形 2"/>
          <p:cNvSpPr/>
          <p:nvPr/>
        </p:nvSpPr>
        <p:spPr>
          <a:xfrm>
            <a:off x="2152815" y="2892420"/>
            <a:ext cx="6057900" cy="398780"/>
          </a:xfrm>
          <a:prstGeom prst="rect">
            <a:avLst/>
          </a:prstGeom>
        </p:spPr>
        <p:txBody>
          <a:bodyPr wrap="none">
            <a:spAutoFit/>
          </a:bodyPr>
          <a:p>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小组成员：吴炳燃</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周勋海</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周敬鑫</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罗正豪</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杨若曦</a:t>
            </a:r>
            <a:endPar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矩形 16"/>
          <p:cNvSpPr/>
          <p:nvPr/>
        </p:nvSpPr>
        <p:spPr>
          <a:xfrm>
            <a:off x="2602882" y="3392692"/>
            <a:ext cx="4909820" cy="398780"/>
          </a:xfrm>
          <a:prstGeom prst="rect">
            <a:avLst/>
          </a:prstGeom>
        </p:spPr>
        <p:txBody>
          <a:bodyPr wrap="none">
            <a:spAutoFit/>
          </a:bodyPr>
          <a:p>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班级：计算机科学与技术</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(3+2)</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班</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第</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6</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小组</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矩形 3"/>
          <p:cNvSpPr/>
          <p:nvPr/>
        </p:nvSpPr>
        <p:spPr>
          <a:xfrm>
            <a:off x="3783347" y="4005467"/>
            <a:ext cx="2941320" cy="398780"/>
          </a:xfrm>
          <a:prstGeom prst="rect">
            <a:avLst/>
          </a:prstGeom>
        </p:spPr>
        <p:txBody>
          <a:bodyPr wrap="none">
            <a:spAutoFit/>
          </a:bodyPr>
          <a:p>
            <a:pPr lvl="1"/>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时间：</a:t>
            </a:r>
            <a:r>
              <a:rPr kumimoji="1" lang="en-US" sz="2000" b="1" dirty="0" smtClean="0">
                <a:solidFill>
                  <a:srgbClr val="157E9F"/>
                </a:solidFill>
                <a:latin typeface="方正清刻本悦宋简体" panose="02000000000000000000" pitchFamily="2" charset="-122"/>
                <a:ea typeface="方正清刻本悦宋简体" panose="02000000000000000000" pitchFamily="2" charset="-122"/>
              </a:rPr>
              <a:t>2022</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年</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1</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月</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6</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日</a:t>
            </a:r>
            <a:endPar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16" name="直接连接符 15"/>
          <p:cNvCxnSpPr/>
          <p:nvPr/>
        </p:nvCxnSpPr>
        <p:spPr>
          <a:xfrm>
            <a:off x="2839992" y="1281379"/>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918732" y="2232609"/>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pic>
        <p:nvPicPr>
          <p:cNvPr id="24" name="图片 23" descr="QQ截图20211101141424"/>
          <p:cNvPicPr>
            <a:picLocks noChangeAspect="1"/>
          </p:cNvPicPr>
          <p:nvPr/>
        </p:nvPicPr>
        <p:blipFill>
          <a:blip r:embed="rId4"/>
          <a:stretch>
            <a:fillRect/>
          </a:stretch>
        </p:blipFill>
        <p:spPr>
          <a:xfrm>
            <a:off x="-33020" y="0"/>
            <a:ext cx="4022090" cy="995680"/>
          </a:xfrm>
          <a:prstGeom prst="rect">
            <a:avLst/>
          </a:prstGeom>
          <a:ln>
            <a:noFill/>
          </a:ln>
          <a:effectLst>
            <a:softEdge rad="63500"/>
          </a:effec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par>
                                <p:cTn id="23" presetID="2" presetClass="entr" presetSubtype="9" fill="hold" grpId="0"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5425" y="971830"/>
            <a:ext cx="2399030" cy="460375"/>
          </a:xfrm>
          <a:prstGeom prst="rect">
            <a:avLst/>
          </a:prstGeom>
          <a:noFill/>
        </p:spPr>
        <p:txBody>
          <a:bodyPr wrap="none" rtlCol="0">
            <a:spAutoFit/>
          </a:bodyPr>
          <a:p>
            <a:r>
              <a:rPr lang="zh-CN" altLang="en-US" sz="2400" b="1" dirty="0">
                <a:solidFill>
                  <a:srgbClr val="47698B"/>
                </a:solidFill>
              </a:rPr>
              <a:t>医院路线平面图</a:t>
            </a:r>
            <a:r>
              <a:rPr lang="en-US" altLang="zh-CN" sz="2400" b="1" dirty="0">
                <a:solidFill>
                  <a:srgbClr val="47698B"/>
                </a:solidFill>
              </a:rPr>
              <a:t>:</a:t>
            </a:r>
            <a:endParaRPr lang="en-US" altLang="zh-CN"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pic>
        <p:nvPicPr>
          <p:cNvPr id="17" name="图片 17" descr="流程图"/>
          <p:cNvPicPr>
            <a:picLocks noChangeAspect="1"/>
          </p:cNvPicPr>
          <p:nvPr/>
        </p:nvPicPr>
        <p:blipFill>
          <a:blip r:embed="rId1"/>
          <a:stretch>
            <a:fillRect/>
          </a:stretch>
        </p:blipFill>
        <p:spPr>
          <a:xfrm>
            <a:off x="3311525" y="469265"/>
            <a:ext cx="6463030" cy="5392420"/>
          </a:xfrm>
          <a:prstGeom prst="rect">
            <a:avLst/>
          </a:prstGeom>
        </p:spPr>
      </p:pic>
      <p:sp>
        <p:nvSpPr>
          <p:cNvPr id="31" name="呦呦禄不鸣"/>
          <p:cNvSpPr/>
          <p:nvPr/>
        </p:nvSpPr>
        <p:spPr>
          <a:xfrm>
            <a:off x="2641600" y="5617845"/>
            <a:ext cx="7578725" cy="1198880"/>
          </a:xfrm>
          <a:prstGeom prst="rect">
            <a:avLst/>
          </a:prstGeom>
        </p:spPr>
        <p:txBody>
          <a:bodyPr wrap="square">
            <a:spAutoFit/>
          </a:bodyPr>
          <a:p>
            <a:r>
              <a:rPr dirty="0">
                <a:solidFill>
                  <a:schemeClr val="tx1">
                    <a:lumMod val="85000"/>
                    <a:lumOff val="15000"/>
                  </a:schemeClr>
                </a:solidFill>
              </a:rPr>
              <a:t>0:大门;1:门诊大厅;2:住院部;3:重症监护室;4:产科室;5:普通室;6:急诊部;7:手术室;8:B超;9:放射科;10:门诊部;11:内科;12:外科;13:儿科;14:妇科;15:眼科;16:耳鼻喉科;17:口腔科;18:皮肤科;19:中医科;20:行政楼;21:大夫办公室;22:主任办公室;23:院长办公室;24:后勤室;25:食堂;26:药房;27:病案室。</a:t>
            </a:r>
            <a:endParaRPr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2350" y="910235"/>
            <a:ext cx="2399030" cy="460375"/>
          </a:xfrm>
          <a:prstGeom prst="rect">
            <a:avLst/>
          </a:prstGeom>
          <a:noFill/>
        </p:spPr>
        <p:txBody>
          <a:bodyPr wrap="none" rtlCol="0">
            <a:spAutoFit/>
          </a:bodyPr>
          <a:p>
            <a:r>
              <a:rPr lang="zh-CN" altLang="en-US" sz="2400" b="1" dirty="0">
                <a:solidFill>
                  <a:srgbClr val="47698B"/>
                </a:solidFill>
              </a:rPr>
              <a:t>程序用法流程图</a:t>
            </a:r>
            <a:r>
              <a:rPr lang="en-US" altLang="zh-CN" sz="2400" b="1" dirty="0">
                <a:solidFill>
                  <a:srgbClr val="47698B"/>
                </a:solidFill>
              </a:rPr>
              <a:t>:</a:t>
            </a:r>
            <a:endParaRPr lang="en-US" altLang="zh-CN"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pic>
        <p:nvPicPr>
          <p:cNvPr id="3" name="图片 2"/>
          <p:cNvPicPr>
            <a:picLocks noChangeAspect="1"/>
          </p:cNvPicPr>
          <p:nvPr/>
        </p:nvPicPr>
        <p:blipFill>
          <a:blip r:embed="rId1"/>
          <a:stretch>
            <a:fillRect/>
          </a:stretch>
        </p:blipFill>
        <p:spPr>
          <a:xfrm>
            <a:off x="3537903" y="909638"/>
            <a:ext cx="5399405" cy="607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47095" y="971830"/>
            <a:ext cx="2705100" cy="460375"/>
          </a:xfrm>
          <a:prstGeom prst="rect">
            <a:avLst/>
          </a:prstGeom>
          <a:noFill/>
        </p:spPr>
        <p:txBody>
          <a:bodyPr wrap="none" rtlCol="0">
            <a:spAutoFit/>
          </a:bodyPr>
          <a:p>
            <a:r>
              <a:rPr lang="zh-CN" altLang="en-US" sz="2400" b="1" dirty="0">
                <a:solidFill>
                  <a:srgbClr val="47698B"/>
                </a:solidFill>
              </a:rPr>
              <a:t>主界面设计思路图</a:t>
            </a:r>
            <a:r>
              <a:rPr lang="en-US" altLang="zh-CN" sz="2400" b="1" dirty="0">
                <a:solidFill>
                  <a:srgbClr val="47698B"/>
                </a:solidFill>
              </a:rPr>
              <a:t>:</a:t>
            </a:r>
            <a:endParaRPr lang="en-US" altLang="zh-CN"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pic>
        <p:nvPicPr>
          <p:cNvPr id="19" name="ECB019B1-382A-4266-B25C-5B523AA43C14-1" descr="wps"/>
          <p:cNvPicPr>
            <a:picLocks noChangeAspect="1"/>
          </p:cNvPicPr>
          <p:nvPr/>
        </p:nvPicPr>
        <p:blipFill>
          <a:blip r:embed="rId1"/>
          <a:stretch>
            <a:fillRect/>
          </a:stretch>
        </p:blipFill>
        <p:spPr>
          <a:xfrm>
            <a:off x="3340100" y="1689100"/>
            <a:ext cx="5269230" cy="299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呦呦禄不鸣"/>
          <p:cNvSpPr/>
          <p:nvPr/>
        </p:nvSpPr>
        <p:spPr>
          <a:xfrm>
            <a:off x="2219325" y="1188085"/>
            <a:ext cx="10250170" cy="5507990"/>
          </a:xfrm>
          <a:prstGeom prst="rect">
            <a:avLst/>
          </a:prstGeom>
        </p:spPr>
        <p:txBody>
          <a:bodyPr wrap="square">
            <a:spAutoFit/>
          </a:bodyPr>
          <a:lstStyle/>
          <a:p>
            <a:r>
              <a:rPr lang="zh-CN" altLang="en-US" sz="1600" dirty="0">
                <a:solidFill>
                  <a:schemeClr val="tx1">
                    <a:lumMod val="85000"/>
                    <a:lumOff val="15000"/>
                  </a:schemeClr>
                </a:solidFill>
              </a:rPr>
              <a:t>本系统共设置18个子程序，各子程序的函数名及功能说明如下。</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（1）maraph  initgraph()     //图的初始化</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（2）Int  locatevex（mgraph c,int v）     //查找景点在图中的序号</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（3）Void  path（mgraph c，int m,int n,int k）        //打印序号为（m,n）景点间的长度不度不超过8个景点的路径</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（4）Int  allpath（mgraph  c）  //打印两景点间的景点个数不超过8的所有路径，调用（3）</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（5）void shortestpath_dij（mgraph  c）  //用Dijkstra算法，求一个景点到其他景间的最短路径，并打印</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以下编号（6）——（12）是图的基本操作。包括重建图，更新信息，删除，增加结点和边等。</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（6）int creatgragh（mgraph *c） //建图。以图的邻接矩阵存储图，返回值：1或-1 </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（7）int  newgraph（mgraph *c）//更新图的部分信息。返回值：1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（8）int  enarc（mgraph *c）  //增加一条边。返回值：1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（9）int  envex（mgraph *c）  //增加一个结点。返回值：1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（10）int  delvex（mgraph *c）  //删除图的一个顶点。返回值：1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（11）int  delarc（mgraph *c）  //删除图的一条边。返回值：1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（12）void  printmatrix（mgraph c）  //删除图的邻接矩阵</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（13）int  changegraph（mgraph *c）  //图操作的主调函数。返回值：1</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（14）void  shortestpath_floyd（mgraph c） //用Floyd算法求任意两景点间的最短路径，并输出</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（15）void  seeabout（mgraph c）  //查询景点的信息</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（16）void  browsecompus（mgraph c）  //显示所有景点信息</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（17）void  mainwork（）          //工作区函数。操作区用户界面</a:t>
            </a:r>
            <a:endParaRPr lang="zh-CN" altLang="en-US" sz="1600" dirty="0">
              <a:solidFill>
                <a:schemeClr val="tx1">
                  <a:lumMod val="85000"/>
                  <a:lumOff val="15000"/>
                </a:schemeClr>
              </a:solidFill>
            </a:endParaRPr>
          </a:p>
          <a:p>
            <a:r>
              <a:rPr lang="zh-CN" altLang="en-US" sz="1600" dirty="0">
                <a:solidFill>
                  <a:schemeClr val="tx1">
                    <a:lumMod val="85000"/>
                    <a:lumOff val="15000"/>
                  </a:schemeClr>
                </a:solidFill>
              </a:rPr>
              <a:t> （18）void  mian（）   //主函数。设定界面的颜色和大小，调用工作区模块函数</a:t>
            </a:r>
            <a:endParaRPr lang="zh-CN" altLang="en-US" sz="1600" dirty="0">
              <a:solidFill>
                <a:schemeClr val="tx1">
                  <a:lumMod val="85000"/>
                  <a:lumOff val="15000"/>
                </a:schemeClr>
              </a:solidFill>
            </a:endParaRPr>
          </a:p>
          <a:p>
            <a:endParaRPr lang="zh-CN" altLang="en-US" sz="1600" dirty="0">
              <a:solidFill>
                <a:schemeClr val="tx1">
                  <a:lumMod val="85000"/>
                  <a:lumOff val="15000"/>
                </a:schemeClr>
              </a:solidFill>
            </a:endParaRPr>
          </a:p>
        </p:txBody>
      </p:sp>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2" name="文本框 11"/>
          <p:cNvSpPr txBox="1"/>
          <p:nvPr/>
        </p:nvSpPr>
        <p:spPr>
          <a:xfrm>
            <a:off x="561650" y="820065"/>
            <a:ext cx="1407160" cy="460375"/>
          </a:xfrm>
          <a:prstGeom prst="rect">
            <a:avLst/>
          </a:prstGeom>
          <a:noFill/>
        </p:spPr>
        <p:txBody>
          <a:bodyPr wrap="none" rtlCol="0">
            <a:spAutoFit/>
          </a:bodyPr>
          <a:p>
            <a:r>
              <a:rPr lang="zh-CN" altLang="en-US" sz="2400" b="1" dirty="0">
                <a:solidFill>
                  <a:srgbClr val="47698B"/>
                </a:solidFill>
              </a:rPr>
              <a:t>详细设计</a:t>
            </a:r>
            <a:endParaRPr lang="zh-CN" altLang="en-US" sz="2400" b="1" dirty="0">
              <a:solidFill>
                <a:srgbClr val="47698B"/>
              </a:solidFill>
            </a:endParaRPr>
          </a:p>
        </p:txBody>
      </p:sp>
      <p:sp>
        <p:nvSpPr>
          <p:cNvPr id="41" name="呦呦禄不鸣"/>
          <p:cNvSpPr/>
          <p:nvPr/>
        </p:nvSpPr>
        <p:spPr>
          <a:xfrm>
            <a:off x="2219180" y="82009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系统子程序及功能简介</a:t>
            </a:r>
            <a:endParaRPr lang="zh-CN" altLang="en-US" b="1" dirty="0">
              <a:solidFill>
                <a:srgbClr val="47698B"/>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bldLvl="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呦呦禄不鸣"/>
          <p:cNvSpPr/>
          <p:nvPr/>
        </p:nvSpPr>
        <p:spPr>
          <a:xfrm>
            <a:off x="2756535" y="2339975"/>
            <a:ext cx="7578725" cy="2984500"/>
          </a:xfrm>
          <a:prstGeom prst="rect">
            <a:avLst/>
          </a:prstGeom>
        </p:spPr>
        <p:txBody>
          <a:bodyPr wrap="square">
            <a:spAutoFit/>
          </a:bodyPr>
          <a:lstStyle/>
          <a:p>
            <a:r>
              <a:rPr lang="en-US" altLang="zh-CN" sz="1400" dirty="0">
                <a:solidFill>
                  <a:schemeClr val="tx1">
                    <a:lumMod val="85000"/>
                    <a:lumOff val="15000"/>
                  </a:schemeClr>
                </a:solidFill>
              </a:rPr>
              <a:t>   </a:t>
            </a:r>
            <a:r>
              <a:rPr lang="en-US" altLang="zh-CN" sz="2400" dirty="0">
                <a:solidFill>
                  <a:schemeClr val="tx1">
                    <a:lumMod val="85000"/>
                    <a:lumOff val="15000"/>
                  </a:schemeClr>
                </a:solidFill>
              </a:rPr>
              <a:t>    </a:t>
            </a:r>
            <a:r>
              <a:rPr sz="2000" dirty="0">
                <a:solidFill>
                  <a:schemeClr val="tx1">
                    <a:lumMod val="85000"/>
                    <a:lumOff val="15000"/>
                  </a:schemeClr>
                </a:solidFill>
              </a:rPr>
              <a:t>本系统采用图结构类型存储抽象医院图的信息。其中各科室间的邻接关系用图的邻接矩阵类型来存储；科室信息用结构数组存储，其中每个数组元素是一个结构变量，包括科室编号、科室名称及科室介绍三个分量；图的顶点个数及边的个数由分量vexnum、arcnum表示，它们是整型数据。此外，本系统还设置了三个全局变量：visited[]数组用于存储顶点是否被访问标志；d[]数组用于存放边上的权值或存储查找路径顶点的编号；hospital是一个图结构的全局变量。</a:t>
            </a:r>
            <a:endParaRPr sz="2000" dirty="0">
              <a:solidFill>
                <a:schemeClr val="tx1">
                  <a:lumMod val="85000"/>
                  <a:lumOff val="15000"/>
                </a:schemeClr>
              </a:solidFill>
            </a:endParaRPr>
          </a:p>
          <a:p>
            <a:r>
              <a:rPr lang="en-US" sz="2400" dirty="0">
                <a:solidFill>
                  <a:schemeClr val="tx1">
                    <a:lumMod val="85000"/>
                    <a:lumOff val="15000"/>
                  </a:schemeClr>
                </a:solidFill>
              </a:rPr>
              <a:t>       </a:t>
            </a:r>
            <a:endParaRPr sz="2400" dirty="0">
              <a:solidFill>
                <a:schemeClr val="tx1">
                  <a:lumMod val="85000"/>
                  <a:lumOff val="15000"/>
                </a:schemeClr>
              </a:solidFill>
            </a:endParaRPr>
          </a:p>
        </p:txBody>
      </p:sp>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2" name="文本框 11"/>
          <p:cNvSpPr txBox="1"/>
          <p:nvPr/>
        </p:nvSpPr>
        <p:spPr>
          <a:xfrm>
            <a:off x="561650" y="820065"/>
            <a:ext cx="1407160" cy="460375"/>
          </a:xfrm>
          <a:prstGeom prst="rect">
            <a:avLst/>
          </a:prstGeom>
          <a:noFill/>
        </p:spPr>
        <p:txBody>
          <a:bodyPr wrap="none" rtlCol="0">
            <a:spAutoFit/>
          </a:bodyPr>
          <a:p>
            <a:r>
              <a:rPr lang="zh-CN" altLang="en-US" sz="2400" b="1" dirty="0">
                <a:solidFill>
                  <a:srgbClr val="47698B"/>
                </a:solidFill>
              </a:rPr>
              <a:t>详细设计</a:t>
            </a:r>
            <a:endParaRPr lang="zh-CN" altLang="en-US" sz="2400" b="1" dirty="0">
              <a:solidFill>
                <a:srgbClr val="47698B"/>
              </a:solidFill>
            </a:endParaRPr>
          </a:p>
        </p:txBody>
      </p:sp>
      <p:sp>
        <p:nvSpPr>
          <p:cNvPr id="41" name="呦呦禄不鸣"/>
          <p:cNvSpPr/>
          <p:nvPr/>
        </p:nvSpPr>
        <p:spPr>
          <a:xfrm>
            <a:off x="2564620" y="1040444"/>
            <a:ext cx="6269722" cy="460375"/>
          </a:xfrm>
          <a:prstGeom prst="rect">
            <a:avLst/>
          </a:prstGeom>
        </p:spPr>
        <p:txBody>
          <a:bodyPr wrap="square">
            <a:spAutoFit/>
          </a:bodyPr>
          <a:p>
            <a:r>
              <a:rPr lang="en-US" altLang="zh-CN" b="1" dirty="0">
                <a:solidFill>
                  <a:srgbClr val="47698B"/>
                </a:solidFill>
              </a:rPr>
              <a:t>       </a:t>
            </a:r>
            <a:r>
              <a:rPr lang="zh-CN" altLang="en-US" sz="2400" b="1" dirty="0">
                <a:solidFill>
                  <a:srgbClr val="47698B"/>
                </a:solidFill>
              </a:rPr>
              <a:t>存储结构设计：</a:t>
            </a:r>
            <a:endParaRPr lang="zh-CN" altLang="en-US" sz="2400" b="1" dirty="0">
              <a:solidFill>
                <a:srgbClr val="47698B"/>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bldLvl="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呦呦禄不鸣"/>
          <p:cNvSpPr/>
          <p:nvPr/>
        </p:nvSpPr>
        <p:spPr>
          <a:xfrm>
            <a:off x="2219325" y="1120140"/>
            <a:ext cx="9972040" cy="5262245"/>
          </a:xfrm>
          <a:prstGeom prst="rect">
            <a:avLst/>
          </a:prstGeom>
        </p:spPr>
        <p:txBody>
          <a:bodyPr wrap="square">
            <a:spAutoFit/>
          </a:bodyPr>
          <a:lstStyle/>
          <a:p>
            <a:r>
              <a:rPr lang="en-US" altLang="zh-CN" sz="1400" dirty="0">
                <a:solidFill>
                  <a:schemeClr val="tx1">
                    <a:lumMod val="85000"/>
                    <a:lumOff val="15000"/>
                  </a:schemeClr>
                </a:solidFill>
              </a:rPr>
              <a:t>        </a:t>
            </a:r>
            <a:r>
              <a:rPr lang="zh-CN" altLang="en-US" sz="1400" dirty="0">
                <a:solidFill>
                  <a:schemeClr val="tx1">
                    <a:lumMod val="85000"/>
                    <a:lumOff val="15000"/>
                  </a:schemeClr>
                </a:solidFill>
              </a:rPr>
              <a:t>本系统除了要完成图的初始化功能外还设置了9个子功能菜单。图的初始化由函数initgraph实现。依据读入的图的顶点个数和边的个数，分别初始化图结构中图的顶点向量数组和图的邻接矩阵。9个子功能的设计描述如下：</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（1）医院地点介绍</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医院地点介绍由函数browsehospital实现。当用户选择该功能，系统即能输出医院全部地点的信息：包括地点编号、地点名称、地点简介。</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（2）查看浏览路线</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查看浏览路线由函数shortretpath_dij实现。该功能采用迪杰斯特拉（Dijkstra）算法实现。当用户选择该功能，系统能根据用户输入的起始地点编号，求出从该地点到其它地点的最短路径线路及距离。</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（3）查询地点间最短路径</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查询地点间最短路径由函数shortretpath_floyd实现。该功能采用弗洛伊德（Floyd）算法实现。当用户选择改功能，系统能根据用户输入的起始地点及目的地点编号，查询任意两个地点之间的最短路径线路及距离。 </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（4）地点信息查询</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地点信息查询由函数seeabout实现。该功能根据用户输入的地点编号输出该地点的相关信息。如地点编号、名称等。</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（5）更改图的信息</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更改图的信息功能由主调函数changegraph及若干子函数完成，可以实现图的若干基本操作。如增加新的地点、删除边、重建图等。</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（6）查询地点间可行路径</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查询地点间所有可行路径由函数allpath和函数path实现，其中path函数是直接递归函数。由于是无向网，如果网中的边数很多，任意两个地点之间的所有路径也会有很多，但很多路径是无实际意义的（有近路，为什么要走远路呢）。所以本算法在求得的两地点间所有可行路径中，限制只输出路径长度不超过8个地点的路线。</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（7）打印邻接矩阵</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打印邻接矩阵即输出图的邻接矩阵的值，由函数printmatrix实现。</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a:t>
            </a:r>
            <a:r>
              <a:rPr lang="en-US" altLang="zh-CN" sz="1400" dirty="0">
                <a:solidFill>
                  <a:schemeClr val="tx1">
                    <a:lumMod val="85000"/>
                    <a:lumOff val="15000"/>
                  </a:schemeClr>
                </a:solidFill>
              </a:rPr>
              <a:t>8</a:t>
            </a:r>
            <a:r>
              <a:rPr lang="zh-CN" altLang="en-US" sz="1400" dirty="0">
                <a:solidFill>
                  <a:schemeClr val="tx1">
                    <a:lumMod val="85000"/>
                    <a:lumOff val="15000"/>
                  </a:schemeClr>
                </a:solidFill>
              </a:rPr>
              <a:t>）退出</a:t>
            </a:r>
            <a:endParaRPr lang="zh-CN" altLang="en-US" sz="1400" dirty="0">
              <a:solidFill>
                <a:schemeClr val="tx1">
                  <a:lumMod val="85000"/>
                  <a:lumOff val="15000"/>
                </a:schemeClr>
              </a:solidFill>
            </a:endParaRPr>
          </a:p>
          <a:p>
            <a:r>
              <a:rPr lang="zh-CN" altLang="en-US" sz="1400" dirty="0">
                <a:solidFill>
                  <a:schemeClr val="tx1">
                    <a:lumMod val="85000"/>
                    <a:lumOff val="15000"/>
                  </a:schemeClr>
                </a:solidFill>
              </a:rPr>
              <a:t> 退出即退出医院系统，由函数exit（0）实现。</a:t>
            </a:r>
            <a:endParaRPr lang="zh-CN" altLang="en-US" sz="1400" dirty="0">
              <a:solidFill>
                <a:schemeClr val="tx1">
                  <a:lumMod val="85000"/>
                  <a:lumOff val="15000"/>
                </a:schemeClr>
              </a:solidFill>
            </a:endParaRPr>
          </a:p>
        </p:txBody>
      </p:sp>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2" name="文本框 11"/>
          <p:cNvSpPr txBox="1"/>
          <p:nvPr/>
        </p:nvSpPr>
        <p:spPr>
          <a:xfrm>
            <a:off x="561650" y="820065"/>
            <a:ext cx="1407160" cy="460375"/>
          </a:xfrm>
          <a:prstGeom prst="rect">
            <a:avLst/>
          </a:prstGeom>
          <a:noFill/>
        </p:spPr>
        <p:txBody>
          <a:bodyPr wrap="none" rtlCol="0">
            <a:spAutoFit/>
          </a:bodyPr>
          <a:p>
            <a:r>
              <a:rPr lang="zh-CN" altLang="en-US" sz="2400" b="1" dirty="0">
                <a:solidFill>
                  <a:srgbClr val="47698B"/>
                </a:solidFill>
              </a:rPr>
              <a:t>详细设计</a:t>
            </a:r>
            <a:endParaRPr lang="zh-CN" altLang="en-US" sz="2400" b="1" dirty="0">
              <a:solidFill>
                <a:srgbClr val="47698B"/>
              </a:solidFill>
            </a:endParaRPr>
          </a:p>
        </p:txBody>
      </p:sp>
      <p:sp>
        <p:nvSpPr>
          <p:cNvPr id="41" name="呦呦禄不鸣"/>
          <p:cNvSpPr/>
          <p:nvPr/>
        </p:nvSpPr>
        <p:spPr>
          <a:xfrm>
            <a:off x="2219180" y="82009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模块功能说明</a:t>
            </a:r>
            <a:endParaRPr lang="zh-CN" altLang="en-US" b="1" dirty="0">
              <a:solidFill>
                <a:srgbClr val="47698B"/>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bldLvl="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2" name="文本框 11"/>
          <p:cNvSpPr txBox="1"/>
          <p:nvPr/>
        </p:nvSpPr>
        <p:spPr>
          <a:xfrm>
            <a:off x="561650" y="820065"/>
            <a:ext cx="1407160" cy="460375"/>
          </a:xfrm>
          <a:prstGeom prst="rect">
            <a:avLst/>
          </a:prstGeom>
          <a:noFill/>
        </p:spPr>
        <p:txBody>
          <a:bodyPr wrap="none" rtlCol="0">
            <a:spAutoFit/>
          </a:bodyPr>
          <a:p>
            <a:r>
              <a:rPr lang="zh-CN" altLang="en-US" sz="2400" b="1" dirty="0">
                <a:solidFill>
                  <a:srgbClr val="47698B"/>
                </a:solidFill>
              </a:rPr>
              <a:t>详细设计</a:t>
            </a:r>
            <a:endParaRPr lang="zh-CN" altLang="en-US" sz="2400" b="1" dirty="0">
              <a:solidFill>
                <a:srgbClr val="47698B"/>
              </a:solidFill>
            </a:endParaRPr>
          </a:p>
        </p:txBody>
      </p:sp>
      <p:sp>
        <p:nvSpPr>
          <p:cNvPr id="41" name="呦呦禄不鸣"/>
          <p:cNvSpPr/>
          <p:nvPr/>
        </p:nvSpPr>
        <p:spPr>
          <a:xfrm>
            <a:off x="2219180" y="82009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弗洛伊德（Floyd）算法：</a:t>
            </a:r>
            <a:endParaRPr lang="zh-CN" altLang="en-US" b="1" dirty="0">
              <a:solidFill>
                <a:srgbClr val="47698B"/>
              </a:solidFill>
            </a:endParaRPr>
          </a:p>
        </p:txBody>
      </p:sp>
      <p:pic>
        <p:nvPicPr>
          <p:cNvPr id="8" name="图片 1" descr="IMG_256"/>
          <p:cNvPicPr>
            <a:picLocks noChangeAspect="1"/>
          </p:cNvPicPr>
          <p:nvPr/>
        </p:nvPicPr>
        <p:blipFill>
          <a:blip r:embed="rId3"/>
          <a:stretch>
            <a:fillRect/>
          </a:stretch>
        </p:blipFill>
        <p:spPr>
          <a:xfrm>
            <a:off x="7269480" y="1717040"/>
            <a:ext cx="4870450" cy="4247515"/>
          </a:xfrm>
          <a:prstGeom prst="rect">
            <a:avLst/>
          </a:prstGeom>
          <a:noFill/>
          <a:ln w="9525">
            <a:noFill/>
          </a:ln>
        </p:spPr>
      </p:pic>
      <p:pic>
        <p:nvPicPr>
          <p:cNvPr id="2" name="图片 1"/>
          <p:cNvPicPr>
            <a:picLocks noChangeAspect="1"/>
          </p:cNvPicPr>
          <p:nvPr/>
        </p:nvPicPr>
        <p:blipFill>
          <a:blip r:embed="rId4"/>
          <a:stretch>
            <a:fillRect/>
          </a:stretch>
        </p:blipFill>
        <p:spPr>
          <a:xfrm>
            <a:off x="2345690" y="1651000"/>
            <a:ext cx="4559300" cy="452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2" name="文本框 11"/>
          <p:cNvSpPr txBox="1"/>
          <p:nvPr/>
        </p:nvSpPr>
        <p:spPr>
          <a:xfrm>
            <a:off x="561650" y="820065"/>
            <a:ext cx="1407160" cy="460375"/>
          </a:xfrm>
          <a:prstGeom prst="rect">
            <a:avLst/>
          </a:prstGeom>
          <a:noFill/>
        </p:spPr>
        <p:txBody>
          <a:bodyPr wrap="none" rtlCol="0">
            <a:spAutoFit/>
          </a:bodyPr>
          <a:p>
            <a:r>
              <a:rPr lang="zh-CN" altLang="en-US" sz="2400" b="1" dirty="0">
                <a:solidFill>
                  <a:srgbClr val="47698B"/>
                </a:solidFill>
              </a:rPr>
              <a:t>详细设计</a:t>
            </a:r>
            <a:endParaRPr lang="zh-CN" altLang="en-US" sz="2400" b="1" dirty="0">
              <a:solidFill>
                <a:srgbClr val="47698B"/>
              </a:solidFill>
            </a:endParaRPr>
          </a:p>
        </p:txBody>
      </p:sp>
      <p:sp>
        <p:nvSpPr>
          <p:cNvPr id="41" name="呦呦禄不鸣"/>
          <p:cNvSpPr/>
          <p:nvPr/>
        </p:nvSpPr>
        <p:spPr>
          <a:xfrm>
            <a:off x="2219180" y="82009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迪杰斯特拉算法(Dijkstra)</a:t>
            </a:r>
            <a:endParaRPr lang="zh-CN" altLang="en-US" b="1" dirty="0">
              <a:solidFill>
                <a:srgbClr val="47698B"/>
              </a:solidFill>
            </a:endParaRPr>
          </a:p>
        </p:txBody>
      </p:sp>
      <p:pic>
        <p:nvPicPr>
          <p:cNvPr id="2" name="图片 21" descr="1212"/>
          <p:cNvPicPr>
            <a:picLocks noChangeAspect="1"/>
          </p:cNvPicPr>
          <p:nvPr/>
        </p:nvPicPr>
        <p:blipFill>
          <a:blip r:embed="rId3"/>
          <a:stretch>
            <a:fillRect/>
          </a:stretch>
        </p:blipFill>
        <p:spPr>
          <a:xfrm>
            <a:off x="8817610" y="584200"/>
            <a:ext cx="2218055" cy="6273800"/>
          </a:xfrm>
          <a:prstGeom prst="rect">
            <a:avLst/>
          </a:prstGeom>
        </p:spPr>
      </p:pic>
      <p:pic>
        <p:nvPicPr>
          <p:cNvPr id="20" name="图片 3"/>
          <p:cNvPicPr>
            <a:picLocks noChangeAspect="1"/>
          </p:cNvPicPr>
          <p:nvPr/>
        </p:nvPicPr>
        <p:blipFill>
          <a:blip r:embed="rId4"/>
          <a:stretch>
            <a:fillRect/>
          </a:stretch>
        </p:blipFill>
        <p:spPr>
          <a:xfrm>
            <a:off x="2219325" y="3314700"/>
            <a:ext cx="5338445" cy="2852420"/>
          </a:xfrm>
          <a:prstGeom prst="rect">
            <a:avLst/>
          </a:prstGeom>
          <a:noFill/>
          <a:ln>
            <a:noFill/>
          </a:ln>
        </p:spPr>
      </p:pic>
      <p:sp>
        <p:nvSpPr>
          <p:cNvPr id="3" name="呦呦禄不鸣"/>
          <p:cNvSpPr/>
          <p:nvPr/>
        </p:nvSpPr>
        <p:spPr>
          <a:xfrm>
            <a:off x="2264265" y="2807014"/>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部分代码</a:t>
            </a:r>
            <a:r>
              <a:rPr lang="zh-CN" altLang="en-US" b="1" dirty="0">
                <a:solidFill>
                  <a:srgbClr val="47698B"/>
                </a:solidFill>
              </a:rPr>
              <a:t>展示：</a:t>
            </a:r>
            <a:endParaRPr lang="zh-CN" altLang="en-US" b="1" dirty="0">
              <a:solidFill>
                <a:srgbClr val="47698B"/>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5425" y="971830"/>
            <a:ext cx="1713230" cy="460375"/>
          </a:xfrm>
          <a:prstGeom prst="rect">
            <a:avLst/>
          </a:prstGeom>
          <a:noFill/>
        </p:spPr>
        <p:txBody>
          <a:bodyPr wrap="none" rtlCol="0">
            <a:spAutoFit/>
          </a:bodyPr>
          <a:p>
            <a:r>
              <a:rPr lang="zh-CN" altLang="en-US" sz="2400" b="1" dirty="0">
                <a:solidFill>
                  <a:srgbClr val="47698B"/>
                </a:solidFill>
              </a:rPr>
              <a:t>运行效果：</a:t>
            </a:r>
            <a:endParaRPr lang="zh-CN" altLang="en-US"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41" name="呦呦禄不鸣"/>
          <p:cNvSpPr/>
          <p:nvPr/>
        </p:nvSpPr>
        <p:spPr>
          <a:xfrm>
            <a:off x="211310" y="143223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系统菜单栏</a:t>
            </a:r>
            <a:r>
              <a:rPr lang="zh-CN" altLang="en-US" b="1" dirty="0">
                <a:solidFill>
                  <a:srgbClr val="47698B"/>
                </a:solidFill>
              </a:rPr>
              <a:t>说明：</a:t>
            </a:r>
            <a:endParaRPr lang="zh-CN" altLang="en-US" b="1" dirty="0">
              <a:solidFill>
                <a:srgbClr val="47698B"/>
              </a:solidFill>
            </a:endParaRPr>
          </a:p>
        </p:txBody>
      </p:sp>
      <p:sp>
        <p:nvSpPr>
          <p:cNvPr id="6" name="呦呦禄不鸣"/>
          <p:cNvSpPr/>
          <p:nvPr/>
        </p:nvSpPr>
        <p:spPr>
          <a:xfrm>
            <a:off x="5704060" y="143223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医院地点介绍</a:t>
            </a:r>
            <a:r>
              <a:rPr lang="zh-CN" altLang="en-US" b="1" dirty="0">
                <a:solidFill>
                  <a:srgbClr val="47698B"/>
                </a:solidFill>
              </a:rPr>
              <a:t>：</a:t>
            </a:r>
            <a:endParaRPr lang="zh-CN" altLang="en-US" b="1" dirty="0">
              <a:solidFill>
                <a:srgbClr val="47698B"/>
              </a:solidFill>
            </a:endParaRPr>
          </a:p>
        </p:txBody>
      </p:sp>
      <p:pic>
        <p:nvPicPr>
          <p:cNvPr id="4" name="图片 3"/>
          <p:cNvPicPr>
            <a:picLocks noChangeAspect="1"/>
          </p:cNvPicPr>
          <p:nvPr/>
        </p:nvPicPr>
        <p:blipFill>
          <a:blip r:embed="rId1"/>
          <a:stretch>
            <a:fillRect/>
          </a:stretch>
        </p:blipFill>
        <p:spPr>
          <a:xfrm>
            <a:off x="100330" y="1878330"/>
            <a:ext cx="5603875" cy="4071620"/>
          </a:xfrm>
          <a:prstGeom prst="rect">
            <a:avLst/>
          </a:prstGeom>
        </p:spPr>
      </p:pic>
      <p:pic>
        <p:nvPicPr>
          <p:cNvPr id="8" name="图片 7"/>
          <p:cNvPicPr>
            <a:picLocks noChangeAspect="1"/>
          </p:cNvPicPr>
          <p:nvPr/>
        </p:nvPicPr>
        <p:blipFill>
          <a:blip r:embed="rId2"/>
          <a:stretch>
            <a:fillRect/>
          </a:stretch>
        </p:blipFill>
        <p:spPr>
          <a:xfrm>
            <a:off x="5845175" y="1877695"/>
            <a:ext cx="6259830" cy="409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445" y="515265"/>
            <a:ext cx="1713230" cy="460375"/>
          </a:xfrm>
          <a:prstGeom prst="rect">
            <a:avLst/>
          </a:prstGeom>
          <a:noFill/>
        </p:spPr>
        <p:txBody>
          <a:bodyPr wrap="none" rtlCol="0">
            <a:spAutoFit/>
          </a:bodyPr>
          <a:p>
            <a:r>
              <a:rPr lang="zh-CN" altLang="en-US" sz="2400" b="1" dirty="0">
                <a:solidFill>
                  <a:srgbClr val="47698B"/>
                </a:solidFill>
              </a:rPr>
              <a:t>运行效果：</a:t>
            </a:r>
            <a:endParaRPr lang="zh-CN" altLang="en-US"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41" name="呦呦禄不鸣"/>
          <p:cNvSpPr/>
          <p:nvPr/>
        </p:nvSpPr>
        <p:spPr>
          <a:xfrm>
            <a:off x="-565930" y="965514"/>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查看路线（这里演示从大门的一些路线）</a:t>
            </a:r>
            <a:r>
              <a:rPr lang="zh-CN" altLang="en-US" b="1" dirty="0">
                <a:solidFill>
                  <a:srgbClr val="47698B"/>
                </a:solidFill>
              </a:rPr>
              <a:t>：</a:t>
            </a:r>
            <a:endParaRPr lang="zh-CN" altLang="en-US" b="1" dirty="0">
              <a:solidFill>
                <a:srgbClr val="47698B"/>
              </a:solidFill>
            </a:endParaRPr>
          </a:p>
        </p:txBody>
      </p:sp>
      <p:sp>
        <p:nvSpPr>
          <p:cNvPr id="6" name="呦呦禄不鸣"/>
          <p:cNvSpPr/>
          <p:nvPr/>
        </p:nvSpPr>
        <p:spPr>
          <a:xfrm>
            <a:off x="4222605" y="97630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查询地点之间的最短路径</a:t>
            </a:r>
            <a:r>
              <a:rPr lang="zh-CN" altLang="en-US" b="1" dirty="0">
                <a:solidFill>
                  <a:srgbClr val="47698B"/>
                </a:solidFill>
              </a:rPr>
              <a:t>：</a:t>
            </a:r>
            <a:endParaRPr lang="zh-CN" altLang="en-US" b="1" dirty="0">
              <a:solidFill>
                <a:srgbClr val="47698B"/>
              </a:solidFill>
            </a:endParaRPr>
          </a:p>
        </p:txBody>
      </p:sp>
      <p:sp>
        <p:nvSpPr>
          <p:cNvPr id="10" name="呦呦禄不鸣"/>
          <p:cNvSpPr/>
          <p:nvPr/>
        </p:nvSpPr>
        <p:spPr>
          <a:xfrm>
            <a:off x="4222605" y="2953699"/>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查询地点：</a:t>
            </a:r>
            <a:endParaRPr lang="zh-CN" altLang="en-US" b="1" dirty="0">
              <a:solidFill>
                <a:srgbClr val="47698B"/>
              </a:solidFill>
            </a:endParaRPr>
          </a:p>
        </p:txBody>
      </p:sp>
      <p:sp>
        <p:nvSpPr>
          <p:cNvPr id="12" name="呦呦禄不鸣"/>
          <p:cNvSpPr/>
          <p:nvPr/>
        </p:nvSpPr>
        <p:spPr>
          <a:xfrm>
            <a:off x="4117830" y="5020624"/>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更改图的信息</a:t>
            </a:r>
            <a:r>
              <a:rPr lang="zh-CN" altLang="en-US" b="1" dirty="0">
                <a:solidFill>
                  <a:srgbClr val="47698B"/>
                </a:solidFill>
              </a:rPr>
              <a:t>：</a:t>
            </a:r>
            <a:endParaRPr lang="zh-CN" altLang="en-US" b="1" dirty="0">
              <a:solidFill>
                <a:srgbClr val="47698B"/>
              </a:solidFill>
            </a:endParaRPr>
          </a:p>
        </p:txBody>
      </p:sp>
      <p:pic>
        <p:nvPicPr>
          <p:cNvPr id="13" name="图片 12"/>
          <p:cNvPicPr>
            <a:picLocks noChangeAspect="1"/>
          </p:cNvPicPr>
          <p:nvPr/>
        </p:nvPicPr>
        <p:blipFill>
          <a:blip r:embed="rId1"/>
          <a:stretch>
            <a:fillRect/>
          </a:stretch>
        </p:blipFill>
        <p:spPr>
          <a:xfrm>
            <a:off x="4721225" y="5438140"/>
            <a:ext cx="3764280" cy="1211580"/>
          </a:xfrm>
          <a:prstGeom prst="rect">
            <a:avLst/>
          </a:prstGeom>
        </p:spPr>
      </p:pic>
      <p:pic>
        <p:nvPicPr>
          <p:cNvPr id="3" name="图片 2"/>
          <p:cNvPicPr>
            <a:picLocks noChangeAspect="1"/>
          </p:cNvPicPr>
          <p:nvPr/>
        </p:nvPicPr>
        <p:blipFill>
          <a:blip r:embed="rId2"/>
          <a:stretch>
            <a:fillRect/>
          </a:stretch>
        </p:blipFill>
        <p:spPr>
          <a:xfrm>
            <a:off x="64135" y="1343660"/>
            <a:ext cx="4053840" cy="5636260"/>
          </a:xfrm>
          <a:prstGeom prst="rect">
            <a:avLst/>
          </a:prstGeom>
        </p:spPr>
      </p:pic>
      <p:pic>
        <p:nvPicPr>
          <p:cNvPr id="4" name="图片 3"/>
          <p:cNvPicPr>
            <a:picLocks noChangeAspect="1"/>
          </p:cNvPicPr>
          <p:nvPr/>
        </p:nvPicPr>
        <p:blipFill>
          <a:blip r:embed="rId3"/>
          <a:stretch>
            <a:fillRect/>
          </a:stretch>
        </p:blipFill>
        <p:spPr>
          <a:xfrm>
            <a:off x="4783455" y="1562100"/>
            <a:ext cx="2179320" cy="1219200"/>
          </a:xfrm>
          <a:prstGeom prst="rect">
            <a:avLst/>
          </a:prstGeom>
        </p:spPr>
      </p:pic>
      <p:pic>
        <p:nvPicPr>
          <p:cNvPr id="7" name="图片 6"/>
          <p:cNvPicPr>
            <a:picLocks noChangeAspect="1"/>
          </p:cNvPicPr>
          <p:nvPr/>
        </p:nvPicPr>
        <p:blipFill>
          <a:blip r:embed="rId4"/>
          <a:stretch>
            <a:fillRect/>
          </a:stretch>
        </p:blipFill>
        <p:spPr>
          <a:xfrm>
            <a:off x="4721225" y="3316605"/>
            <a:ext cx="7353300" cy="1653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呦呦禄不鸣"/>
          <p:cNvSpPr/>
          <p:nvPr/>
        </p:nvSpPr>
        <p:spPr>
          <a:xfrm rot="7140540">
            <a:off x="-1448581" y="422462"/>
            <a:ext cx="5961540" cy="5961540"/>
          </a:xfrm>
          <a:prstGeom prst="arc">
            <a:avLst/>
          </a:prstGeom>
          <a:ln w="25400">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呦呦禄不鸣"/>
          <p:cNvSpPr/>
          <p:nvPr/>
        </p:nvSpPr>
        <p:spPr>
          <a:xfrm rot="20780481">
            <a:off x="-1432748" y="65262"/>
            <a:ext cx="5961540" cy="5961540"/>
          </a:xfrm>
          <a:prstGeom prst="arc">
            <a:avLst/>
          </a:prstGeom>
          <a:ln w="254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呦呦禄不鸣"/>
          <p:cNvSpPr/>
          <p:nvPr/>
        </p:nvSpPr>
        <p:spPr>
          <a:xfrm rot="19341295" flipH="1">
            <a:off x="-1140475" y="481416"/>
            <a:ext cx="5261065" cy="5438911"/>
          </a:xfrm>
          <a:custGeom>
            <a:avLst/>
            <a:gdLst>
              <a:gd name="connsiteX0" fmla="*/ 1050751 w 5559613"/>
              <a:gd name="connsiteY0" fmla="*/ 632065 h 5747552"/>
              <a:gd name="connsiteX1" fmla="*/ 0 w 5559613"/>
              <a:gd name="connsiteY1" fmla="*/ 2860136 h 5747552"/>
              <a:gd name="connsiteX2" fmla="*/ 2887415 w 5559613"/>
              <a:gd name="connsiteY2" fmla="*/ 5747552 h 5747552"/>
              <a:gd name="connsiteX3" fmla="*/ 5547923 w 5559613"/>
              <a:gd name="connsiteY3" fmla="*/ 3984049 h 5747552"/>
              <a:gd name="connsiteX4" fmla="*/ 5559613 w 5559613"/>
              <a:gd name="connsiteY4" fmla="*/ 3952107 h 5747552"/>
              <a:gd name="connsiteX5" fmla="*/ 2511124 w 5559613"/>
              <a:gd name="connsiteY5" fmla="*/ 0 h 5747552"/>
              <a:gd name="connsiteX6" fmla="*/ 2305500 w 5559613"/>
              <a:gd name="connsiteY6" fmla="*/ 31382 h 5747552"/>
              <a:gd name="connsiteX7" fmla="*/ 1050751 w 5559613"/>
              <a:gd name="connsiteY7" fmla="*/ 632065 h 57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9613" h="5747552">
                <a:moveTo>
                  <a:pt x="1050751" y="632065"/>
                </a:moveTo>
                <a:cubicBezTo>
                  <a:pt x="409031" y="1161660"/>
                  <a:pt x="0" y="1963131"/>
                  <a:pt x="0" y="2860136"/>
                </a:cubicBezTo>
                <a:cubicBezTo>
                  <a:pt x="0" y="4454812"/>
                  <a:pt x="1292740" y="5747552"/>
                  <a:pt x="2887415" y="5747552"/>
                </a:cubicBezTo>
                <a:cubicBezTo>
                  <a:pt x="4083421" y="5747552"/>
                  <a:pt x="5109589" y="5020386"/>
                  <a:pt x="5547923" y="3984049"/>
                </a:cubicBezTo>
                <a:lnTo>
                  <a:pt x="5559613" y="3952107"/>
                </a:lnTo>
                <a:lnTo>
                  <a:pt x="2511124" y="0"/>
                </a:lnTo>
                <a:lnTo>
                  <a:pt x="2305500" y="31382"/>
                </a:lnTo>
                <a:cubicBezTo>
                  <a:pt x="1835591" y="127540"/>
                  <a:pt x="1407262" y="337846"/>
                  <a:pt x="1050751" y="632065"/>
                </a:cubicBezTo>
                <a:close/>
              </a:path>
            </a:pathLst>
          </a:custGeom>
          <a:solidFill>
            <a:schemeClr val="bg1"/>
          </a:solidFill>
          <a:ln w="19050">
            <a:solidFill>
              <a:schemeClr val="bg1"/>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呦呦禄不鸣"/>
          <p:cNvSpPr/>
          <p:nvPr/>
        </p:nvSpPr>
        <p:spPr>
          <a:xfrm rot="19341295" flipH="1">
            <a:off x="-973401" y="1011367"/>
            <a:ext cx="4363604" cy="4511113"/>
          </a:xfrm>
          <a:custGeom>
            <a:avLst/>
            <a:gdLst>
              <a:gd name="connsiteX0" fmla="*/ 1050751 w 5559613"/>
              <a:gd name="connsiteY0" fmla="*/ 632065 h 5747552"/>
              <a:gd name="connsiteX1" fmla="*/ 0 w 5559613"/>
              <a:gd name="connsiteY1" fmla="*/ 2860136 h 5747552"/>
              <a:gd name="connsiteX2" fmla="*/ 2887415 w 5559613"/>
              <a:gd name="connsiteY2" fmla="*/ 5747552 h 5747552"/>
              <a:gd name="connsiteX3" fmla="*/ 5547923 w 5559613"/>
              <a:gd name="connsiteY3" fmla="*/ 3984049 h 5747552"/>
              <a:gd name="connsiteX4" fmla="*/ 5559613 w 5559613"/>
              <a:gd name="connsiteY4" fmla="*/ 3952107 h 5747552"/>
              <a:gd name="connsiteX5" fmla="*/ 2511124 w 5559613"/>
              <a:gd name="connsiteY5" fmla="*/ 0 h 5747552"/>
              <a:gd name="connsiteX6" fmla="*/ 2305500 w 5559613"/>
              <a:gd name="connsiteY6" fmla="*/ 31382 h 5747552"/>
              <a:gd name="connsiteX7" fmla="*/ 1050751 w 5559613"/>
              <a:gd name="connsiteY7" fmla="*/ 632065 h 57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9613" h="5747552">
                <a:moveTo>
                  <a:pt x="1050751" y="632065"/>
                </a:moveTo>
                <a:cubicBezTo>
                  <a:pt x="409031" y="1161660"/>
                  <a:pt x="0" y="1963131"/>
                  <a:pt x="0" y="2860136"/>
                </a:cubicBezTo>
                <a:cubicBezTo>
                  <a:pt x="0" y="4454812"/>
                  <a:pt x="1292740" y="5747552"/>
                  <a:pt x="2887415" y="5747552"/>
                </a:cubicBezTo>
                <a:cubicBezTo>
                  <a:pt x="4083421" y="5747552"/>
                  <a:pt x="5109589" y="5020386"/>
                  <a:pt x="5547923" y="3984049"/>
                </a:cubicBezTo>
                <a:lnTo>
                  <a:pt x="5559613" y="3952107"/>
                </a:lnTo>
                <a:lnTo>
                  <a:pt x="2511124" y="0"/>
                </a:lnTo>
                <a:lnTo>
                  <a:pt x="2305500" y="31382"/>
                </a:lnTo>
                <a:cubicBezTo>
                  <a:pt x="1835591" y="127540"/>
                  <a:pt x="1407262" y="337846"/>
                  <a:pt x="1050751" y="632065"/>
                </a:cubicBezTo>
                <a:close/>
              </a:path>
            </a:pathLst>
          </a:custGeom>
          <a:solidFill>
            <a:schemeClr val="accent1">
              <a:lumMod val="20000"/>
              <a:lumOff val="80000"/>
            </a:schemeClr>
          </a:solidFill>
          <a:ln w="19050">
            <a:solidFill>
              <a:schemeClr val="bg1"/>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51" name="组合 50"/>
          <p:cNvGrpSpPr/>
          <p:nvPr/>
        </p:nvGrpSpPr>
        <p:grpSpPr>
          <a:xfrm>
            <a:off x="-80735" y="2973736"/>
            <a:ext cx="3562509" cy="2559137"/>
            <a:chOff x="-178875" y="2765229"/>
            <a:chExt cx="4538948" cy="3260564"/>
          </a:xfrm>
        </p:grpSpPr>
        <p:pic>
          <p:nvPicPr>
            <p:cNvPr id="33" name="呦呦禄不鸣"/>
            <p:cNvPicPr>
              <a:picLocks noChangeAspect="1"/>
            </p:cNvPicPr>
            <p:nvPr/>
          </p:nvPicPr>
          <p:blipFill rotWithShape="1">
            <a:blip r:embed="rId1">
              <a:extLst>
                <a:ext uri="{28A0092B-C50C-407E-A947-70E740481C1C}">
                  <a14:useLocalDpi xmlns:a14="http://schemas.microsoft.com/office/drawing/2010/main" val="0"/>
                </a:ext>
              </a:extLst>
            </a:blip>
            <a:srcRect l="7127" t="44350" r="48721" b="16130"/>
            <a:stretch>
              <a:fillRect/>
            </a:stretch>
          </p:blipFill>
          <p:spPr>
            <a:xfrm>
              <a:off x="-10277" y="3071535"/>
              <a:ext cx="4334914" cy="2710266"/>
            </a:xfrm>
            <a:custGeom>
              <a:avLst/>
              <a:gdLst>
                <a:gd name="connsiteX0" fmla="*/ 0 w 4334914"/>
                <a:gd name="connsiteY0" fmla="*/ 0 h 2710266"/>
                <a:gd name="connsiteX1" fmla="*/ 4332209 w 4334914"/>
                <a:gd name="connsiteY1" fmla="*/ 0 h 2710266"/>
                <a:gd name="connsiteX2" fmla="*/ 4334914 w 4334914"/>
                <a:gd name="connsiteY2" fmla="*/ 180931 h 2710266"/>
                <a:gd name="connsiteX3" fmla="*/ 3212473 w 4334914"/>
                <a:gd name="connsiteY3" fmla="*/ 2373760 h 2710266"/>
                <a:gd name="connsiteX4" fmla="*/ 2843975 w 4334914"/>
                <a:gd name="connsiteY4" fmla="*/ 2615986 h 2710266"/>
                <a:gd name="connsiteX5" fmla="*/ 2657364 w 4334914"/>
                <a:gd name="connsiteY5" fmla="*/ 2710266 h 2710266"/>
                <a:gd name="connsiteX6" fmla="*/ 242151 w 4334914"/>
                <a:gd name="connsiteY6" fmla="*/ 2710266 h 2710266"/>
                <a:gd name="connsiteX7" fmla="*/ 215622 w 4334914"/>
                <a:gd name="connsiteY7" fmla="*/ 2698923 h 2710266"/>
                <a:gd name="connsiteX8" fmla="*/ 28766 w 4334914"/>
                <a:gd name="connsiteY8" fmla="*/ 2602356 h 2710266"/>
                <a:gd name="connsiteX9" fmla="*/ 1 w 4334914"/>
                <a:gd name="connsiteY9" fmla="*/ 2584204 h 27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4914" h="2710266">
                  <a:moveTo>
                    <a:pt x="0" y="0"/>
                  </a:moveTo>
                  <a:lnTo>
                    <a:pt x="4332209" y="0"/>
                  </a:lnTo>
                  <a:lnTo>
                    <a:pt x="4334914" y="180931"/>
                  </a:lnTo>
                  <a:cubicBezTo>
                    <a:pt x="4307518" y="1012510"/>
                    <a:pt x="3922729" y="1825898"/>
                    <a:pt x="3212473" y="2373760"/>
                  </a:cubicBezTo>
                  <a:cubicBezTo>
                    <a:pt x="3094097" y="2465070"/>
                    <a:pt x="2970883" y="2545763"/>
                    <a:pt x="2843975" y="2615986"/>
                  </a:cubicBezTo>
                  <a:lnTo>
                    <a:pt x="2657364" y="2710266"/>
                  </a:lnTo>
                  <a:lnTo>
                    <a:pt x="242151" y="2710266"/>
                  </a:lnTo>
                  <a:lnTo>
                    <a:pt x="215622" y="2698923"/>
                  </a:lnTo>
                  <a:cubicBezTo>
                    <a:pt x="152351" y="2669105"/>
                    <a:pt x="90018" y="2636910"/>
                    <a:pt x="28766" y="2602356"/>
                  </a:cubicBezTo>
                  <a:lnTo>
                    <a:pt x="1" y="2584204"/>
                  </a:lnTo>
                  <a:close/>
                </a:path>
              </a:pathLst>
            </a:custGeom>
          </p:spPr>
        </p:pic>
        <p:pic>
          <p:nvPicPr>
            <p:cNvPr id="32" name="呦呦禄不鸣"/>
            <p:cNvPicPr>
              <a:picLocks noChangeAspect="1"/>
            </p:cNvPicPr>
            <p:nvPr/>
          </p:nvPicPr>
          <p:blipFill rotWithShape="1">
            <a:blip r:embed="rId2">
              <a:extLst>
                <a:ext uri="{28A0092B-C50C-407E-A947-70E740481C1C}">
                  <a14:useLocalDpi xmlns:a14="http://schemas.microsoft.com/office/drawing/2010/main" val="0"/>
                </a:ext>
              </a:extLst>
            </a:blip>
            <a:srcRect l="15305" t="21138" r="44894" b="37929"/>
            <a:stretch>
              <a:fillRect/>
            </a:stretch>
          </p:blipFill>
          <p:spPr>
            <a:xfrm rot="21314296" flipH="1">
              <a:off x="-178875" y="2765229"/>
              <a:ext cx="4538948" cy="3260564"/>
            </a:xfrm>
            <a:custGeom>
              <a:avLst/>
              <a:gdLst>
                <a:gd name="connsiteX0" fmla="*/ 27257 w 4538948"/>
                <a:gd name="connsiteY0" fmla="*/ 0 h 3260564"/>
                <a:gd name="connsiteX1" fmla="*/ 8390 w 4538948"/>
                <a:gd name="connsiteY1" fmla="*/ 150146 h 3260564"/>
                <a:gd name="connsiteX2" fmla="*/ 1320094 w 4538948"/>
                <a:gd name="connsiteY2" fmla="*/ 2797592 h 3260564"/>
                <a:gd name="connsiteX3" fmla="*/ 4511789 w 4538948"/>
                <a:gd name="connsiteY3" fmla="*/ 2761112 h 3260564"/>
                <a:gd name="connsiteX4" fmla="*/ 4538948 w 4538948"/>
                <a:gd name="connsiteY4" fmla="*/ 2740635 h 3260564"/>
                <a:gd name="connsiteX5" fmla="*/ 4310654 w 4538948"/>
                <a:gd name="connsiteY5" fmla="*/ 0 h 32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8948" h="3260564">
                  <a:moveTo>
                    <a:pt x="27257" y="0"/>
                  </a:moveTo>
                  <a:lnTo>
                    <a:pt x="8390" y="150146"/>
                  </a:lnTo>
                  <a:cubicBezTo>
                    <a:pt x="-69679" y="1171481"/>
                    <a:pt x="399413" y="2202357"/>
                    <a:pt x="1320094" y="2797592"/>
                  </a:cubicBezTo>
                  <a:cubicBezTo>
                    <a:pt x="2324473" y="3446940"/>
                    <a:pt x="3581027" y="3393420"/>
                    <a:pt x="4511789" y="2761112"/>
                  </a:cubicBezTo>
                  <a:lnTo>
                    <a:pt x="4538948" y="2740635"/>
                  </a:lnTo>
                  <a:lnTo>
                    <a:pt x="4310654" y="0"/>
                  </a:lnTo>
                  <a:close/>
                </a:path>
              </a:pathLst>
            </a:custGeom>
          </p:spPr>
        </p:pic>
      </p:grpSp>
      <p:sp>
        <p:nvSpPr>
          <p:cNvPr id="34" name="呦呦禄不鸣"/>
          <p:cNvSpPr/>
          <p:nvPr/>
        </p:nvSpPr>
        <p:spPr>
          <a:xfrm>
            <a:off x="6732811" y="1310320"/>
            <a:ext cx="4117340" cy="521970"/>
          </a:xfrm>
          <a:prstGeom prst="rect">
            <a:avLst/>
          </a:prstGeom>
        </p:spPr>
        <p:txBody>
          <a:bodyPr wrap="none">
            <a:spAutoFit/>
          </a:bodyPr>
          <a:lstStyle/>
          <a:p>
            <a:pPr algn="l"/>
            <a:r>
              <a:rPr lang="en-US" altLang="zh-CN" sz="2800" b="1" dirty="0">
                <a:solidFill>
                  <a:srgbClr val="47698B"/>
                </a:solidFill>
                <a:latin typeface="+mn-ea"/>
              </a:rPr>
              <a:t>【</a:t>
            </a:r>
            <a:r>
              <a:rPr lang="zh-CN" altLang="en-US" sz="2800" b="1" dirty="0">
                <a:solidFill>
                  <a:srgbClr val="47698B"/>
                </a:solidFill>
                <a:latin typeface="+mn-ea"/>
              </a:rPr>
              <a:t>壹</a:t>
            </a:r>
            <a:r>
              <a:rPr lang="en-US" altLang="zh-CN" sz="2800" b="1" dirty="0">
                <a:solidFill>
                  <a:srgbClr val="47698B"/>
                </a:solidFill>
                <a:latin typeface="+mn-ea"/>
              </a:rPr>
              <a:t>】  </a:t>
            </a:r>
            <a:r>
              <a:rPr lang="zh-CN" altLang="en-US" sz="2800" b="1" dirty="0">
                <a:solidFill>
                  <a:srgbClr val="47698B"/>
                </a:solidFill>
                <a:latin typeface="+mn-ea"/>
              </a:rPr>
              <a:t>选题</a:t>
            </a:r>
            <a:r>
              <a:rPr lang="zh-CN" altLang="en-US" sz="2800" b="1" dirty="0">
                <a:solidFill>
                  <a:srgbClr val="47698B"/>
                </a:solidFill>
                <a:latin typeface="+mn-ea"/>
              </a:rPr>
              <a:t>背景与意义</a:t>
            </a:r>
            <a:endParaRPr lang="zh-CN" altLang="en-US" sz="2800" b="1" dirty="0">
              <a:solidFill>
                <a:srgbClr val="47698B"/>
              </a:solidFill>
              <a:latin typeface="+mn-ea"/>
            </a:endParaRPr>
          </a:p>
        </p:txBody>
      </p:sp>
      <p:sp>
        <p:nvSpPr>
          <p:cNvPr id="36" name="呦呦禄不鸣"/>
          <p:cNvSpPr/>
          <p:nvPr/>
        </p:nvSpPr>
        <p:spPr>
          <a:xfrm>
            <a:off x="6758305" y="2544445"/>
            <a:ext cx="4229735" cy="521970"/>
          </a:xfrm>
          <a:prstGeom prst="rect">
            <a:avLst/>
          </a:prstGeom>
        </p:spPr>
        <p:txBody>
          <a:bodyPr wrap="square">
            <a:spAutoFit/>
          </a:bodyPr>
          <a:lstStyle/>
          <a:p>
            <a:r>
              <a:rPr lang="en-US" altLang="zh-CN" sz="2800" b="1" dirty="0">
                <a:solidFill>
                  <a:srgbClr val="47698B"/>
                </a:solidFill>
                <a:latin typeface="+mn-ea"/>
              </a:rPr>
              <a:t>【</a:t>
            </a:r>
            <a:r>
              <a:rPr lang="zh-CN" altLang="en-US" sz="2800" b="1" dirty="0">
                <a:solidFill>
                  <a:srgbClr val="47698B"/>
                </a:solidFill>
                <a:latin typeface="+mn-ea"/>
              </a:rPr>
              <a:t>贰</a:t>
            </a:r>
            <a:r>
              <a:rPr lang="en-US" altLang="zh-CN" sz="2800" b="1" dirty="0">
                <a:solidFill>
                  <a:srgbClr val="47698B"/>
                </a:solidFill>
                <a:latin typeface="+mn-ea"/>
              </a:rPr>
              <a:t>】  </a:t>
            </a:r>
            <a:r>
              <a:rPr lang="zh-CN" altLang="en-US" sz="2800" b="1" dirty="0">
                <a:solidFill>
                  <a:srgbClr val="47698B"/>
                </a:solidFill>
                <a:latin typeface="+mn-ea"/>
              </a:rPr>
              <a:t>需求分析与</a:t>
            </a:r>
            <a:r>
              <a:rPr lang="zh-CN" altLang="en-US" sz="2800" b="1" dirty="0">
                <a:solidFill>
                  <a:srgbClr val="47698B"/>
                </a:solidFill>
                <a:latin typeface="+mn-ea"/>
              </a:rPr>
              <a:t>分工</a:t>
            </a:r>
            <a:endParaRPr lang="zh-CN" altLang="en-US" sz="2800" b="1" dirty="0">
              <a:solidFill>
                <a:srgbClr val="47698B"/>
              </a:solidFill>
              <a:latin typeface="+mn-ea"/>
            </a:endParaRPr>
          </a:p>
        </p:txBody>
      </p:sp>
      <p:sp>
        <p:nvSpPr>
          <p:cNvPr id="38" name="呦呦禄不鸣"/>
          <p:cNvSpPr/>
          <p:nvPr/>
        </p:nvSpPr>
        <p:spPr>
          <a:xfrm>
            <a:off x="6720141" y="3774407"/>
            <a:ext cx="3044825" cy="521970"/>
          </a:xfrm>
          <a:prstGeom prst="rect">
            <a:avLst/>
          </a:prstGeom>
        </p:spPr>
        <p:txBody>
          <a:bodyPr wrap="none">
            <a:spAutoFit/>
          </a:bodyPr>
          <a:lstStyle/>
          <a:p>
            <a:r>
              <a:rPr lang="en-US" altLang="zh-CN" sz="2800" b="1" dirty="0">
                <a:solidFill>
                  <a:srgbClr val="47698B"/>
                </a:solidFill>
                <a:latin typeface="+mn-ea"/>
              </a:rPr>
              <a:t>【</a:t>
            </a:r>
            <a:r>
              <a:rPr lang="zh-CN" altLang="en-US" sz="2800" b="1" dirty="0">
                <a:solidFill>
                  <a:srgbClr val="47698B"/>
                </a:solidFill>
                <a:latin typeface="+mn-ea"/>
              </a:rPr>
              <a:t>叁</a:t>
            </a:r>
            <a:r>
              <a:rPr lang="en-US" altLang="zh-CN" sz="2800" b="1" dirty="0">
                <a:solidFill>
                  <a:srgbClr val="47698B"/>
                </a:solidFill>
                <a:latin typeface="+mn-ea"/>
              </a:rPr>
              <a:t>】  </a:t>
            </a:r>
            <a:r>
              <a:rPr lang="zh-CN" altLang="en-US" sz="2800" b="1" dirty="0">
                <a:solidFill>
                  <a:srgbClr val="47698B"/>
                </a:solidFill>
                <a:latin typeface="+mn-ea"/>
              </a:rPr>
              <a:t>设计内容</a:t>
            </a:r>
            <a:endParaRPr lang="zh-CN" altLang="en-US" sz="2800" b="1" dirty="0">
              <a:solidFill>
                <a:srgbClr val="47698B"/>
              </a:solidFill>
              <a:latin typeface="+mn-ea"/>
            </a:endParaRPr>
          </a:p>
        </p:txBody>
      </p:sp>
      <p:sp>
        <p:nvSpPr>
          <p:cNvPr id="40" name="呦呦禄不鸣"/>
          <p:cNvSpPr/>
          <p:nvPr/>
        </p:nvSpPr>
        <p:spPr>
          <a:xfrm>
            <a:off x="6682095" y="5004445"/>
            <a:ext cx="3402330" cy="521970"/>
          </a:xfrm>
          <a:prstGeom prst="rect">
            <a:avLst/>
          </a:prstGeom>
        </p:spPr>
        <p:txBody>
          <a:bodyPr wrap="none">
            <a:spAutoFit/>
          </a:bodyPr>
          <a:lstStyle/>
          <a:p>
            <a:r>
              <a:rPr lang="en-US" altLang="zh-CN" sz="2800" b="1" dirty="0">
                <a:solidFill>
                  <a:srgbClr val="47698B"/>
                </a:solidFill>
                <a:latin typeface="+mn-ea"/>
              </a:rPr>
              <a:t>【</a:t>
            </a:r>
            <a:r>
              <a:rPr lang="zh-CN" altLang="en-US" sz="2800" b="1" dirty="0">
                <a:solidFill>
                  <a:srgbClr val="47698B"/>
                </a:solidFill>
                <a:latin typeface="+mn-ea"/>
              </a:rPr>
              <a:t>肆</a:t>
            </a:r>
            <a:r>
              <a:rPr lang="en-US" altLang="zh-CN" sz="2800" b="1" dirty="0">
                <a:solidFill>
                  <a:srgbClr val="47698B"/>
                </a:solidFill>
                <a:latin typeface="+mn-ea"/>
              </a:rPr>
              <a:t>】  </a:t>
            </a:r>
            <a:r>
              <a:rPr lang="zh-CN" altLang="en-US" sz="2800" b="1" dirty="0">
                <a:solidFill>
                  <a:srgbClr val="47698B"/>
                </a:solidFill>
                <a:latin typeface="+mn-ea"/>
              </a:rPr>
              <a:t>展望与心得</a:t>
            </a:r>
            <a:endParaRPr lang="zh-CN" altLang="en-US" sz="2800" b="1" dirty="0">
              <a:solidFill>
                <a:srgbClr val="47698B"/>
              </a:solidFill>
              <a:latin typeface="+mn-ea"/>
            </a:endParaRPr>
          </a:p>
        </p:txBody>
      </p:sp>
      <p:cxnSp>
        <p:nvCxnSpPr>
          <p:cNvPr id="45" name="直接连接符 44"/>
          <p:cNvCxnSpPr/>
          <p:nvPr/>
        </p:nvCxnSpPr>
        <p:spPr>
          <a:xfrm>
            <a:off x="5225379" y="1583872"/>
            <a:ext cx="1532808" cy="0"/>
          </a:xfrm>
          <a:prstGeom prst="line">
            <a:avLst/>
          </a:prstGeom>
          <a:ln w="22225">
            <a:prstDash val="sysDash"/>
            <a:headEnd type="oval" w="lg" len="lg"/>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225379" y="2830287"/>
            <a:ext cx="1532808" cy="0"/>
          </a:xfrm>
          <a:prstGeom prst="line">
            <a:avLst/>
          </a:prstGeom>
          <a:ln w="22225">
            <a:prstDash val="sysDash"/>
            <a:headEnd type="oval"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225379" y="4076702"/>
            <a:ext cx="1532808" cy="0"/>
          </a:xfrm>
          <a:prstGeom prst="line">
            <a:avLst/>
          </a:prstGeom>
          <a:ln w="22225">
            <a:prstDash val="sysDash"/>
            <a:headEnd type="oval"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25379" y="5323117"/>
            <a:ext cx="1532808" cy="0"/>
          </a:xfrm>
          <a:prstGeom prst="line">
            <a:avLst/>
          </a:prstGeom>
          <a:ln w="22225">
            <a:prstDash val="sysDash"/>
            <a:headEnd type="oval" w="lg" len="lg"/>
          </a:ln>
        </p:spPr>
        <p:style>
          <a:lnRef idx="1">
            <a:schemeClr val="accent1"/>
          </a:lnRef>
          <a:fillRef idx="0">
            <a:schemeClr val="accent1"/>
          </a:fillRef>
          <a:effectRef idx="0">
            <a:schemeClr val="accent1"/>
          </a:effectRef>
          <a:fontRef idx="minor">
            <a:schemeClr val="tx1"/>
          </a:fontRef>
        </p:style>
      </p:cxnSp>
      <p:pic>
        <p:nvPicPr>
          <p:cNvPr id="9" name="呦呦禄不鸣"/>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27132" t="23095" r="55309" b="27921"/>
          <a:stretch>
            <a:fillRect/>
          </a:stretch>
        </p:blipFill>
        <p:spPr>
          <a:xfrm>
            <a:off x="1078064" y="481416"/>
            <a:ext cx="939914" cy="1831510"/>
          </a:xfrm>
          <a:prstGeom prst="rect">
            <a:avLst/>
          </a:prstGeom>
        </p:spPr>
      </p:pic>
      <p:pic>
        <p:nvPicPr>
          <p:cNvPr id="23" name="呦呦禄不鸣"/>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57116" t="19803" r="14476" b="35637"/>
          <a:stretch>
            <a:fillRect/>
          </a:stretch>
        </p:blipFill>
        <p:spPr>
          <a:xfrm>
            <a:off x="1910422" y="1825856"/>
            <a:ext cx="1497014" cy="1640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2" presetClass="entr" presetSubtype="12"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0-#ppt_w/2"/>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left)">
                                      <p:cBhvr>
                                        <p:cTn id="46" dur="500"/>
                                        <p:tgtEl>
                                          <p:spTgt spid="4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3" grpId="0" animBg="1"/>
      <p:bldP spid="27" grpId="0" animBg="1"/>
      <p:bldP spid="34" grpId="0"/>
      <p:bldP spid="36" grpId="0"/>
      <p:bldP spid="38"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445" y="515265"/>
            <a:ext cx="1713230" cy="460375"/>
          </a:xfrm>
          <a:prstGeom prst="rect">
            <a:avLst/>
          </a:prstGeom>
          <a:noFill/>
        </p:spPr>
        <p:txBody>
          <a:bodyPr wrap="none" rtlCol="0">
            <a:spAutoFit/>
          </a:bodyPr>
          <a:p>
            <a:r>
              <a:rPr lang="zh-CN" altLang="en-US" sz="2400" b="1" dirty="0">
                <a:solidFill>
                  <a:srgbClr val="47698B"/>
                </a:solidFill>
              </a:rPr>
              <a:t>运行效果：</a:t>
            </a:r>
            <a:endParaRPr lang="zh-CN" altLang="en-US"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41" name="呦呦禄不鸣"/>
          <p:cNvSpPr/>
          <p:nvPr/>
        </p:nvSpPr>
        <p:spPr>
          <a:xfrm>
            <a:off x="-565785" y="965200"/>
            <a:ext cx="6745605"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查询两个地点之间的所有可以行走的路径（仅列出一部分）：</a:t>
            </a:r>
            <a:endParaRPr lang="zh-CN" altLang="en-US" b="1" dirty="0">
              <a:solidFill>
                <a:srgbClr val="47698B"/>
              </a:solidFill>
            </a:endParaRPr>
          </a:p>
        </p:txBody>
      </p:sp>
      <p:sp>
        <p:nvSpPr>
          <p:cNvPr id="6" name="呦呦禄不鸣"/>
          <p:cNvSpPr/>
          <p:nvPr/>
        </p:nvSpPr>
        <p:spPr>
          <a:xfrm>
            <a:off x="5237335" y="1448114"/>
            <a:ext cx="6269722" cy="36830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打印邻接矩阵</a:t>
            </a:r>
            <a:r>
              <a:rPr lang="zh-CN" altLang="en-US" b="1" dirty="0">
                <a:solidFill>
                  <a:srgbClr val="47698B"/>
                </a:solidFill>
              </a:rPr>
              <a:t>：</a:t>
            </a:r>
            <a:endParaRPr lang="zh-CN" altLang="en-US" b="1" dirty="0">
              <a:solidFill>
                <a:srgbClr val="47698B"/>
              </a:solidFill>
            </a:endParaRPr>
          </a:p>
        </p:txBody>
      </p:sp>
      <p:pic>
        <p:nvPicPr>
          <p:cNvPr id="7" name="图片 6"/>
          <p:cNvPicPr>
            <a:picLocks noChangeAspect="1"/>
          </p:cNvPicPr>
          <p:nvPr/>
        </p:nvPicPr>
        <p:blipFill>
          <a:blip r:embed="rId1"/>
          <a:stretch>
            <a:fillRect/>
          </a:stretch>
        </p:blipFill>
        <p:spPr>
          <a:xfrm>
            <a:off x="64135" y="1447800"/>
            <a:ext cx="4511040" cy="2335530"/>
          </a:xfrm>
          <a:prstGeom prst="rect">
            <a:avLst/>
          </a:prstGeom>
        </p:spPr>
      </p:pic>
      <p:pic>
        <p:nvPicPr>
          <p:cNvPr id="8" name="图片 7"/>
          <p:cNvPicPr>
            <a:picLocks noChangeAspect="1"/>
          </p:cNvPicPr>
          <p:nvPr/>
        </p:nvPicPr>
        <p:blipFill>
          <a:blip r:embed="rId2"/>
          <a:stretch>
            <a:fillRect/>
          </a:stretch>
        </p:blipFill>
        <p:spPr>
          <a:xfrm>
            <a:off x="4793615" y="1930400"/>
            <a:ext cx="6934200" cy="3870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7698B">
            <a:alpha val="50000"/>
          </a:srgbClr>
        </a:solidFill>
        <a:effectLst/>
      </p:bgPr>
    </p:bg>
    <p:spTree>
      <p:nvGrpSpPr>
        <p:cNvPr id="1" name=""/>
        <p:cNvGrpSpPr/>
        <p:nvPr/>
      </p:nvGrpSpPr>
      <p:grpSpPr>
        <a:xfrm>
          <a:off x="0" y="0"/>
          <a:ext cx="0" cy="0"/>
          <a:chOff x="0" y="0"/>
          <a:chExt cx="0" cy="0"/>
        </a:xfrm>
      </p:grpSpPr>
      <p:sp>
        <p:nvSpPr>
          <p:cNvPr id="16" name="矩形: 对角圆角 15"/>
          <p:cNvSpPr/>
          <p:nvPr/>
        </p:nvSpPr>
        <p:spPr>
          <a:xfrm>
            <a:off x="2044047" y="1076424"/>
            <a:ext cx="8930520" cy="4705153"/>
          </a:xfrm>
          <a:prstGeom prst="round2DiagRect">
            <a:avLst/>
          </a:prstGeom>
          <a:solidFill>
            <a:schemeClr val="bg1">
              <a:lumMod val="95000"/>
              <a:alpha val="97000"/>
            </a:schemeClr>
          </a:solidFill>
          <a:ln w="38100">
            <a:noFill/>
            <a:prstDash val="lgDashDot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呦呦禄不鸣"/>
          <p:cNvSpPr txBox="1"/>
          <p:nvPr/>
        </p:nvSpPr>
        <p:spPr>
          <a:xfrm>
            <a:off x="6507759" y="1811651"/>
            <a:ext cx="2622663" cy="5835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展望与心得</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6" name="呦呦禄不鸣"/>
          <p:cNvCxnSpPr/>
          <p:nvPr/>
        </p:nvCxnSpPr>
        <p:spPr>
          <a:xfrm>
            <a:off x="5490229" y="2644011"/>
            <a:ext cx="4657725" cy="0"/>
          </a:xfrm>
          <a:prstGeom prst="line">
            <a:avLst/>
          </a:prstGeom>
          <a:ln w="28575" cmpd="sng">
            <a:solidFill>
              <a:srgbClr val="4C99C0"/>
            </a:solidFill>
          </a:ln>
        </p:spPr>
        <p:style>
          <a:lnRef idx="1">
            <a:schemeClr val="accent1"/>
          </a:lnRef>
          <a:fillRef idx="0">
            <a:schemeClr val="accent1"/>
          </a:fillRef>
          <a:effectRef idx="0">
            <a:schemeClr val="accent1"/>
          </a:effectRef>
          <a:fontRef idx="minor">
            <a:schemeClr val="tx1"/>
          </a:fontRef>
        </p:style>
      </p:cxnSp>
      <p:sp>
        <p:nvSpPr>
          <p:cNvPr id="8" name="呦呦禄不鸣"/>
          <p:cNvSpPr/>
          <p:nvPr/>
        </p:nvSpPr>
        <p:spPr>
          <a:xfrm rot="10800000">
            <a:off x="7471666" y="4767395"/>
            <a:ext cx="269120" cy="232000"/>
          </a:xfrm>
          <a:prstGeom prst="triangle">
            <a:avLst/>
          </a:prstGeom>
          <a:solidFill>
            <a:srgbClr val="4C9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9760" y="915250"/>
            <a:ext cx="3958642" cy="395864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74" y="1259191"/>
            <a:ext cx="3439321" cy="3374003"/>
            <a:chOff x="247054" y="1188801"/>
            <a:chExt cx="4957577" cy="4863424"/>
          </a:xfrm>
        </p:grpSpPr>
        <p:grpSp>
          <p:nvGrpSpPr>
            <p:cNvPr id="12" name="组合 11"/>
            <p:cNvGrpSpPr/>
            <p:nvPr/>
          </p:nvGrpSpPr>
          <p:grpSpPr>
            <a:xfrm>
              <a:off x="247054" y="1188801"/>
              <a:ext cx="4863424" cy="4863424"/>
              <a:chOff x="247054" y="1188801"/>
              <a:chExt cx="4863424" cy="4863424"/>
            </a:xfrm>
          </p:grpSpPr>
          <p:sp>
            <p:nvSpPr>
              <p:cNvPr id="9" name="椭圆 8"/>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14" name="椭圆 13"/>
          <p:cNvSpPr/>
          <p:nvPr/>
        </p:nvSpPr>
        <p:spPr>
          <a:xfrm>
            <a:off x="874713" y="754075"/>
            <a:ext cx="1675759" cy="1675759"/>
          </a:xfrm>
          <a:prstGeom prst="ellipse">
            <a:avLst/>
          </a:prstGeom>
          <a:solidFill>
            <a:srgbClr val="4D9E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呦呦禄不鸣"/>
          <p:cNvSpPr txBox="1"/>
          <p:nvPr/>
        </p:nvSpPr>
        <p:spPr>
          <a:xfrm>
            <a:off x="1140903" y="1012175"/>
            <a:ext cx="109356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7200" b="1" dirty="0">
                <a:solidFill>
                  <a:schemeClr val="bg1"/>
                </a:solidFill>
                <a:latin typeface="+mn-ea"/>
              </a:rPr>
              <a:t>肆</a:t>
            </a:r>
            <a:endParaRPr lang="zh-CN" altLang="en-US" sz="7200" b="1" dirty="0">
              <a:solidFill>
                <a:schemeClr val="bg1"/>
              </a:solidFill>
              <a:latin typeface="+mn-ea"/>
            </a:endParaRPr>
          </a:p>
        </p:txBody>
      </p:sp>
      <p:sp>
        <p:nvSpPr>
          <p:cNvPr id="3" name="呦呦禄不鸣"/>
          <p:cNvSpPr txBox="1"/>
          <p:nvPr/>
        </p:nvSpPr>
        <p:spPr>
          <a:xfrm>
            <a:off x="2211705" y="1230630"/>
            <a:ext cx="1013460" cy="2589530"/>
          </a:xfrm>
          <a:prstGeom prst="rect">
            <a:avLst/>
          </a:prstGeom>
          <a:noFill/>
        </p:spPr>
        <p:txBody>
          <a:bodyPr vert="eaVert" wrap="square" rtlCol="0">
            <a:spAutoFit/>
          </a:bodyPr>
          <a:lstStyle/>
          <a:p>
            <a:r>
              <a:rPr lang="zh-CN" altLang="en-US" sz="3600" dirty="0">
                <a:solidFill>
                  <a:schemeClr val="tx1"/>
                </a:solidFill>
                <a:latin typeface="+mn-ea"/>
              </a:rPr>
              <a:t>展望与心得</a:t>
            </a:r>
            <a:endParaRPr lang="zh-CN" altLang="en-US" sz="3600" dirty="0">
              <a:solidFill>
                <a:schemeClr val="tx1"/>
              </a:solidFill>
              <a:latin typeface="+mn-ea"/>
            </a:endParaRPr>
          </a:p>
          <a:p>
            <a:endParaRPr lang="zh-CN" altLang="en-US" sz="3600" dirty="0">
              <a:solidFill>
                <a:schemeClr val="tx1"/>
              </a:solidFill>
              <a:latin typeface="+mn-ea"/>
            </a:endParaRPr>
          </a:p>
        </p:txBody>
      </p:sp>
      <p:sp>
        <p:nvSpPr>
          <p:cNvPr id="15" name="呦呦禄不鸣"/>
          <p:cNvSpPr/>
          <p:nvPr/>
        </p:nvSpPr>
        <p:spPr>
          <a:xfrm>
            <a:off x="5276869" y="2956309"/>
            <a:ext cx="4657724" cy="506730"/>
          </a:xfrm>
          <a:prstGeom prst="rect">
            <a:avLst/>
          </a:prstGeom>
        </p:spPr>
        <p:txBody>
          <a:bodyPr wrap="square">
            <a:spAutoFit/>
          </a:bodyPr>
          <a:p>
            <a:pPr algn="ctr">
              <a:lnSpc>
                <a:spcPct val="150000"/>
              </a:lnSpc>
            </a:pPr>
            <a:r>
              <a:rPr lang="en-US" altLang="zh-CN" dirty="0">
                <a:solidFill>
                  <a:schemeClr val="bg1">
                    <a:lumMod val="50000"/>
                  </a:schemeClr>
                </a:solidFill>
                <a:latin typeface="+mn-ea"/>
              </a:rPr>
              <a:t>1.</a:t>
            </a:r>
            <a:r>
              <a:rPr lang="zh-CN" altLang="en-US" dirty="0">
                <a:solidFill>
                  <a:schemeClr val="bg1">
                    <a:lumMod val="50000"/>
                  </a:schemeClr>
                </a:solidFill>
                <a:latin typeface="+mn-ea"/>
              </a:rPr>
              <a:t>对程序未来的展望</a:t>
            </a:r>
            <a:endParaRPr lang="zh-CN" altLang="en-US" dirty="0">
              <a:solidFill>
                <a:schemeClr val="bg1">
                  <a:lumMod val="50000"/>
                </a:schemeClr>
              </a:solidFill>
              <a:latin typeface="+mn-ea"/>
            </a:endParaRPr>
          </a:p>
        </p:txBody>
      </p:sp>
      <p:sp>
        <p:nvSpPr>
          <p:cNvPr id="18" name="呦呦禄不鸣"/>
          <p:cNvSpPr/>
          <p:nvPr/>
        </p:nvSpPr>
        <p:spPr>
          <a:xfrm>
            <a:off x="5165109" y="3375409"/>
            <a:ext cx="4657724" cy="506730"/>
          </a:xfrm>
          <a:prstGeom prst="rect">
            <a:avLst/>
          </a:prstGeom>
        </p:spPr>
        <p:txBody>
          <a:bodyPr wrap="square">
            <a:spAutoFit/>
          </a:bodyPr>
          <a:lstStyle/>
          <a:p>
            <a:pPr algn="ctr">
              <a:lnSpc>
                <a:spcPct val="150000"/>
              </a:lnSpc>
            </a:pPr>
            <a:r>
              <a:rPr lang="en-US" altLang="zh-CN" dirty="0">
                <a:solidFill>
                  <a:schemeClr val="bg1">
                    <a:lumMod val="50000"/>
                  </a:schemeClr>
                </a:solidFill>
                <a:latin typeface="+mn-ea"/>
              </a:rPr>
              <a:t>2.</a:t>
            </a:r>
            <a:r>
              <a:rPr lang="zh-CN" altLang="en-US" dirty="0">
                <a:solidFill>
                  <a:schemeClr val="bg1">
                    <a:lumMod val="50000"/>
                  </a:schemeClr>
                </a:solidFill>
                <a:latin typeface="+mn-ea"/>
              </a:rPr>
              <a:t>我们的心得体会</a:t>
            </a:r>
            <a:endParaRPr lang="zh-CN" altLang="en-US" dirty="0">
              <a:solidFill>
                <a:schemeClr val="bg1">
                  <a:lumMod val="50000"/>
                </a:schemeClr>
              </a:solidFill>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bldLvl="0" animBg="1"/>
      <p:bldP spid="8" grpId="0" bldLvl="0" animBg="1"/>
      <p:bldP spid="17" grpId="0" animBg="1"/>
      <p:bldP spid="14" grpId="0" animBg="1"/>
      <p:bldP spid="2" grpId="0"/>
      <p:bldP spid="3" grpId="0"/>
      <p:bldP spid="15"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0430" y="17463"/>
            <a:ext cx="2955471" cy="4594451"/>
            <a:chOff x="4882243" y="647020"/>
            <a:chExt cx="2149718" cy="3405992"/>
          </a:xfrm>
        </p:grpSpPr>
        <p:grpSp>
          <p:nvGrpSpPr>
            <p:cNvPr id="48" name="组合 47"/>
            <p:cNvGrpSpPr/>
            <p:nvPr/>
          </p:nvGrpSpPr>
          <p:grpSpPr>
            <a:xfrm>
              <a:off x="5064373" y="892975"/>
              <a:ext cx="1785459" cy="2976898"/>
              <a:chOff x="5060724" y="1154231"/>
              <a:chExt cx="2144757" cy="3575955"/>
            </a:xfrm>
            <a:effectLst>
              <a:outerShdw blurRad="50800" dist="38100" dir="2700000" algn="tl" rotWithShape="0">
                <a:prstClr val="black">
                  <a:alpha val="40000"/>
                </a:prstClr>
              </a:outerShdw>
            </a:effectLst>
          </p:grpSpPr>
          <p:sp>
            <p:nvSpPr>
              <p:cNvPr id="49" name="矩形 48"/>
              <p:cNvSpPr/>
              <p:nvPr/>
            </p:nvSpPr>
            <p:spPr>
              <a:xfrm>
                <a:off x="5075798" y="1154231"/>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5060724" y="2857703"/>
                <a:ext cx="2129683" cy="1852823"/>
                <a:chOff x="5060724" y="2857703"/>
                <a:chExt cx="2129683" cy="1852823"/>
              </a:xfrm>
            </p:grpSpPr>
            <p:pic>
              <p:nvPicPr>
                <p:cNvPr id="51" name="图片 50"/>
                <p:cNvPicPr>
                  <a:picLocks noChangeAspect="1"/>
                </p:cNvPicPr>
                <p:nvPr/>
              </p:nvPicPr>
              <p:blipFill rotWithShape="1">
                <a:blip r:embed="rId1">
                  <a:extLst>
                    <a:ext uri="{28A0092B-C50C-407E-A947-70E740481C1C}">
                      <a14:useLocalDpi xmlns:a14="http://schemas.microsoft.com/office/drawing/2010/main" val="0"/>
                    </a:ext>
                  </a:extLst>
                </a:blip>
                <a:srcRect l="11771" t="44350" r="55184" b="19860"/>
                <a:stretch>
                  <a:fillRect/>
                </a:stretch>
              </p:blipFill>
              <p:spPr>
                <a:xfrm>
                  <a:off x="5060724" y="3114363"/>
                  <a:ext cx="2129683" cy="1596163"/>
                </a:xfrm>
                <a:custGeom>
                  <a:avLst/>
                  <a:gdLst>
                    <a:gd name="connsiteX0" fmla="*/ 0 w 2129683"/>
                    <a:gd name="connsiteY0" fmla="*/ 0 h 1596163"/>
                    <a:gd name="connsiteX1" fmla="*/ 2129683 w 2129683"/>
                    <a:gd name="connsiteY1" fmla="*/ 0 h 1596163"/>
                    <a:gd name="connsiteX2" fmla="*/ 2129683 w 2129683"/>
                    <a:gd name="connsiteY2" fmla="*/ 1596163 h 1596163"/>
                    <a:gd name="connsiteX3" fmla="*/ 0 w 2129683"/>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2129683" h="1596163">
                      <a:moveTo>
                        <a:pt x="0" y="0"/>
                      </a:moveTo>
                      <a:lnTo>
                        <a:pt x="2129683" y="0"/>
                      </a:lnTo>
                      <a:lnTo>
                        <a:pt x="2129683" y="1596163"/>
                      </a:lnTo>
                      <a:lnTo>
                        <a:pt x="0" y="1596163"/>
                      </a:lnTo>
                      <a:close/>
                    </a:path>
                  </a:pathLst>
                </a:custGeom>
              </p:spPr>
            </p:pic>
            <p:pic>
              <p:nvPicPr>
                <p:cNvPr id="52" name="图片 51"/>
                <p:cNvPicPr>
                  <a:picLocks noChangeAspect="1"/>
                </p:cNvPicPr>
                <p:nvPr/>
              </p:nvPicPr>
              <p:blipFill rotWithShape="1">
                <a:blip r:embed="rId2">
                  <a:extLst>
                    <a:ext uri="{28A0092B-C50C-407E-A947-70E740481C1C}">
                      <a14:useLocalDpi xmlns:a14="http://schemas.microsoft.com/office/drawing/2010/main" val="0"/>
                    </a:ext>
                  </a:extLst>
                </a:blip>
                <a:srcRect l="30637" t="34842" r="50999" b="31475"/>
                <a:stretch>
                  <a:fillRect/>
                </a:stretch>
              </p:blipFill>
              <p:spPr>
                <a:xfrm flipH="1">
                  <a:off x="5099867" y="2857703"/>
                  <a:ext cx="1459795" cy="1852823"/>
                </a:xfrm>
                <a:custGeom>
                  <a:avLst/>
                  <a:gdLst>
                    <a:gd name="connsiteX0" fmla="*/ 1459795 w 1459795"/>
                    <a:gd name="connsiteY0" fmla="*/ 0 h 1852823"/>
                    <a:gd name="connsiteX1" fmla="*/ 0 w 1459795"/>
                    <a:gd name="connsiteY1" fmla="*/ 0 h 1852823"/>
                    <a:gd name="connsiteX2" fmla="*/ 0 w 1459795"/>
                    <a:gd name="connsiteY2" fmla="*/ 1852823 h 1852823"/>
                    <a:gd name="connsiteX3" fmla="*/ 1459795 w 1459795"/>
                    <a:gd name="connsiteY3" fmla="*/ 1852823 h 1852823"/>
                  </a:gdLst>
                  <a:ahLst/>
                  <a:cxnLst>
                    <a:cxn ang="0">
                      <a:pos x="connsiteX0" y="connsiteY0"/>
                    </a:cxn>
                    <a:cxn ang="0">
                      <a:pos x="connsiteX1" y="connsiteY1"/>
                    </a:cxn>
                    <a:cxn ang="0">
                      <a:pos x="connsiteX2" y="connsiteY2"/>
                    </a:cxn>
                    <a:cxn ang="0">
                      <a:pos x="connsiteX3" y="connsiteY3"/>
                    </a:cxn>
                  </a:cxnLst>
                  <a:rect l="l" t="t" r="r" b="b"/>
                  <a:pathLst>
                    <a:path w="1459795" h="1852823">
                      <a:moveTo>
                        <a:pt x="1459795" y="0"/>
                      </a:moveTo>
                      <a:lnTo>
                        <a:pt x="0" y="0"/>
                      </a:lnTo>
                      <a:lnTo>
                        <a:pt x="0" y="1852823"/>
                      </a:lnTo>
                      <a:lnTo>
                        <a:pt x="1459795" y="1852823"/>
                      </a:lnTo>
                      <a:close/>
                    </a:path>
                  </a:pathLst>
                </a:custGeom>
              </p:spPr>
            </p:pic>
          </p:grpSp>
        </p:grpSp>
        <p:sp>
          <p:nvSpPr>
            <p:cNvPr id="53" name="任意多边形: 形状 52"/>
            <p:cNvSpPr/>
            <p:nvPr/>
          </p:nvSpPr>
          <p:spPr>
            <a:xfrm rot="5400000">
              <a:off x="4254106" y="1275157"/>
              <a:ext cx="3405992" cy="2149718"/>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1351280" y="1381068"/>
            <a:ext cx="613410" cy="806450"/>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CN" altLang="en-US" sz="2800" b="1" dirty="0">
                <a:solidFill>
                  <a:schemeClr val="tx1"/>
                </a:solidFill>
              </a:rPr>
              <a:t>展望</a:t>
            </a:r>
            <a:endParaRPr lang="zh-CN" altLang="en-US" sz="2800" b="1" dirty="0">
              <a:solidFill>
                <a:schemeClr val="tx1"/>
              </a:solidFill>
            </a:endParaRPr>
          </a:p>
        </p:txBody>
      </p:sp>
      <p:sp>
        <p:nvSpPr>
          <p:cNvPr id="31" name="呦呦禄不鸣"/>
          <p:cNvSpPr/>
          <p:nvPr/>
        </p:nvSpPr>
        <p:spPr>
          <a:xfrm>
            <a:off x="4421505" y="1685290"/>
            <a:ext cx="5753100" cy="2306955"/>
          </a:xfrm>
          <a:prstGeom prst="rect">
            <a:avLst/>
          </a:prstGeom>
        </p:spPr>
        <p:txBody>
          <a:bodyPr wrap="square">
            <a:spAutoFit/>
          </a:bodyPr>
          <a:p>
            <a:r>
              <a:rPr lang="en-US" dirty="0">
                <a:solidFill>
                  <a:schemeClr val="tx1">
                    <a:lumMod val="85000"/>
                    <a:lumOff val="15000"/>
                  </a:schemeClr>
                </a:solidFill>
              </a:rPr>
              <a:t>     </a:t>
            </a:r>
            <a:r>
              <a:rPr dirty="0">
                <a:solidFill>
                  <a:schemeClr val="tx1">
                    <a:lumMod val="85000"/>
                    <a:lumOff val="15000"/>
                  </a:schemeClr>
                </a:solidFill>
              </a:rPr>
              <a:t>我们在医院的导航功能方面已经做得比较的完善了，但是现在面临了一个巨大的问题，也就是一个系统仅仅就只有导航相关的功能，在目前，科技水平高速发展的当今设计毫无竞争力，所以我们一致决定在后续我们增加挂号，等等其他的与医院系统相关的功能。</a:t>
            </a:r>
            <a:endParaRPr dirty="0">
              <a:solidFill>
                <a:schemeClr val="tx1">
                  <a:lumMod val="85000"/>
                  <a:lumOff val="15000"/>
                </a:schemeClr>
              </a:solidFill>
            </a:endParaRPr>
          </a:p>
          <a:p>
            <a:r>
              <a:rPr dirty="0">
                <a:solidFill>
                  <a:schemeClr val="tx1">
                    <a:lumMod val="85000"/>
                    <a:lumOff val="15000"/>
                  </a:schemeClr>
                </a:solidFill>
              </a:rPr>
              <a:t>     所以我们会在之后的时间里改进此程序，提升这个程序各个方面的能力，从而也大大的提升我们自身的能力。</a:t>
            </a:r>
            <a:endParaRPr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l="30637" t="34842" r="1105" b="28451"/>
          <a:stretch>
            <a:fillRect/>
          </a:stretch>
        </p:blipFill>
        <p:spPr>
          <a:xfrm flipH="1">
            <a:off x="960821" y="5005175"/>
            <a:ext cx="5425841" cy="2019184"/>
          </a:xfrm>
          <a:prstGeom prst="rect">
            <a:avLst/>
          </a:prstGeom>
        </p:spPr>
      </p:pic>
      <p:pic>
        <p:nvPicPr>
          <p:cNvPr id="44" name="图片 43"/>
          <p:cNvPicPr>
            <a:picLocks noChangeAspect="1"/>
          </p:cNvPicPr>
          <p:nvPr/>
        </p:nvPicPr>
        <p:blipFill rotWithShape="1">
          <a:blip r:embed="rId2">
            <a:extLst>
              <a:ext uri="{28A0092B-C50C-407E-A947-70E740481C1C}">
                <a14:useLocalDpi xmlns:a14="http://schemas.microsoft.com/office/drawing/2010/main" val="0"/>
              </a:ext>
            </a:extLst>
          </a:blip>
          <a:srcRect l="8918" t="21138" r="40383" b="33011"/>
          <a:stretch>
            <a:fillRect/>
          </a:stretch>
        </p:blipFill>
        <p:spPr>
          <a:xfrm rot="21314296" flipH="1">
            <a:off x="-114299" y="4615040"/>
            <a:ext cx="3953910" cy="2474459"/>
          </a:xfrm>
          <a:custGeom>
            <a:avLst/>
            <a:gdLst>
              <a:gd name="connsiteX0" fmla="*/ 4918137 w 5781715"/>
              <a:gd name="connsiteY0" fmla="*/ 0 h 3652269"/>
              <a:gd name="connsiteX1" fmla="*/ 0 w 5781715"/>
              <a:gd name="connsiteY1" fmla="*/ 409680 h 3652269"/>
              <a:gd name="connsiteX2" fmla="*/ 0 w 5781715"/>
              <a:gd name="connsiteY2" fmla="*/ 3652269 h 3652269"/>
              <a:gd name="connsiteX3" fmla="*/ 5781715 w 5781715"/>
              <a:gd name="connsiteY3" fmla="*/ 3170654 h 3652269"/>
              <a:gd name="connsiteX4" fmla="*/ 5517600 w 5781715"/>
              <a:gd name="connsiteY4" fmla="*/ 0 h 365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715" h="3652269">
                <a:moveTo>
                  <a:pt x="4918137" y="0"/>
                </a:moveTo>
                <a:lnTo>
                  <a:pt x="0" y="409680"/>
                </a:lnTo>
                <a:lnTo>
                  <a:pt x="0" y="3652269"/>
                </a:lnTo>
                <a:lnTo>
                  <a:pt x="5781715" y="3170654"/>
                </a:lnTo>
                <a:lnTo>
                  <a:pt x="5517600" y="0"/>
                </a:lnTo>
                <a:close/>
              </a:path>
            </a:pathLst>
          </a:custGeom>
        </p:spPr>
      </p:pic>
      <p:sp>
        <p:nvSpPr>
          <p:cNvPr id="55" name="椭圆 54"/>
          <p:cNvSpPr/>
          <p:nvPr/>
        </p:nvSpPr>
        <p:spPr>
          <a:xfrm>
            <a:off x="960822" y="1026324"/>
            <a:ext cx="3643836" cy="364383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呦呦禄不鸣"/>
          <p:cNvSpPr txBox="1"/>
          <p:nvPr/>
        </p:nvSpPr>
        <p:spPr>
          <a:xfrm>
            <a:off x="4604594" y="1189793"/>
            <a:ext cx="1075055" cy="2300886"/>
          </a:xfrm>
          <a:prstGeom prst="rect">
            <a:avLst/>
          </a:prstGeom>
          <a:noFill/>
          <a:effectLst>
            <a:outerShdw blurRad="50800" dist="38100" dir="2700000" algn="tl" rotWithShape="0">
              <a:prstClr val="black">
                <a:alpha val="40000"/>
              </a:prstClr>
            </a:outerShdw>
          </a:effectLst>
        </p:spPr>
        <p:txBody>
          <a:bodyPr vert="eaVert" wrap="square" rtlCol="0">
            <a:spAutoFit/>
          </a:bodyPr>
          <a:lstStyle/>
          <a:p>
            <a:r>
              <a:rPr lang="zh-CN" altLang="en-US" sz="4000" b="1" dirty="0">
                <a:solidFill>
                  <a:srgbClr val="47698B"/>
                </a:solidFill>
                <a:latin typeface="+mn-ea"/>
              </a:rPr>
              <a:t>心得体会</a:t>
            </a:r>
            <a:endParaRPr lang="zh-CN" altLang="en-US" sz="4000" b="1" dirty="0">
              <a:solidFill>
                <a:srgbClr val="47698B"/>
              </a:solidFill>
            </a:endParaRPr>
          </a:p>
          <a:p>
            <a:endParaRPr lang="zh-CN" altLang="en-US" dirty="0"/>
          </a:p>
        </p:txBody>
      </p:sp>
      <p:grpSp>
        <p:nvGrpSpPr>
          <p:cNvPr id="45" name="组合 44"/>
          <p:cNvGrpSpPr/>
          <p:nvPr/>
        </p:nvGrpSpPr>
        <p:grpSpPr>
          <a:xfrm>
            <a:off x="1307573" y="1401091"/>
            <a:ext cx="2950334" cy="2894303"/>
            <a:chOff x="247054" y="1188801"/>
            <a:chExt cx="4957577" cy="4863424"/>
          </a:xfrm>
          <a:effectLst>
            <a:outerShdw blurRad="50800" dist="38100" dir="2700000" algn="tl" rotWithShape="0">
              <a:prstClr val="black">
                <a:alpha val="40000"/>
              </a:prstClr>
            </a:outerShdw>
          </a:effectLst>
        </p:grpSpPr>
        <p:grpSp>
          <p:nvGrpSpPr>
            <p:cNvPr id="47" name="组合 46"/>
            <p:cNvGrpSpPr/>
            <p:nvPr/>
          </p:nvGrpSpPr>
          <p:grpSpPr>
            <a:xfrm>
              <a:off x="247054" y="1188801"/>
              <a:ext cx="4863424" cy="4863424"/>
              <a:chOff x="247054" y="1188801"/>
              <a:chExt cx="4863424" cy="4863424"/>
            </a:xfrm>
          </p:grpSpPr>
          <p:sp>
            <p:nvSpPr>
              <p:cNvPr id="52" name="椭圆 51"/>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50" name="图片 4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31" name="呦呦禄不鸣"/>
          <p:cNvSpPr/>
          <p:nvPr/>
        </p:nvSpPr>
        <p:spPr>
          <a:xfrm>
            <a:off x="6287770" y="2265045"/>
            <a:ext cx="5753100" cy="2030095"/>
          </a:xfrm>
          <a:prstGeom prst="rect">
            <a:avLst/>
          </a:prstGeom>
        </p:spPr>
        <p:txBody>
          <a:bodyPr wrap="square">
            <a:spAutoFit/>
          </a:bodyPr>
          <a:p>
            <a:r>
              <a:rPr lang="en-US" dirty="0">
                <a:solidFill>
                  <a:schemeClr val="tx1">
                    <a:lumMod val="85000"/>
                    <a:lumOff val="15000"/>
                  </a:schemeClr>
                </a:solidFill>
              </a:rPr>
              <a:t>       </a:t>
            </a:r>
            <a:r>
              <a:rPr dirty="0">
                <a:solidFill>
                  <a:schemeClr val="tx1">
                    <a:lumMod val="85000"/>
                    <a:lumOff val="15000"/>
                  </a:schemeClr>
                </a:solidFill>
              </a:rPr>
              <a:t>在数据结构课程设计这门课程中，我们通过小组组合，做出了该门课程的课设报告。我们组做的是医院系统，在初步了解一般医院系统结构后，上网查找相关知识，运用所学，通过各个组员在这一星期的不断尝试，最终完成了我们的任务。这次课设，带给了我很多东西，望在以后的学习过程中，尽力和同学互帮互助，最终使对方都有收获，达到共赢。</a:t>
            </a:r>
            <a:endParaRPr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1000"/>
                                        <p:tgtEl>
                                          <p:spTgt spid="56"/>
                                        </p:tgtEl>
                                      </p:cBhvr>
                                    </p:animEffect>
                                    <p:anim calcmode="lin" valueType="num">
                                      <p:cBhvr>
                                        <p:cTn id="39" dur="1000" fill="hold"/>
                                        <p:tgtEl>
                                          <p:spTgt spid="56"/>
                                        </p:tgtEl>
                                        <p:attrNameLst>
                                          <p:attrName>ppt_x</p:attrName>
                                        </p:attrNameLst>
                                      </p:cBhvr>
                                      <p:tavLst>
                                        <p:tav tm="0">
                                          <p:val>
                                            <p:strVal val="#ppt_x"/>
                                          </p:val>
                                        </p:tav>
                                        <p:tav tm="100000">
                                          <p:val>
                                            <p:strVal val="#ppt_x"/>
                                          </p:val>
                                        </p:tav>
                                      </p:tavLst>
                                    </p:anim>
                                    <p:anim calcmode="lin" valueType="num">
                                      <p:cBhvr>
                                        <p:cTn id="40" dur="1000" fill="hold"/>
                                        <p:tgtEl>
                                          <p:spTgt spid="5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P spid="56" grpId="0" bldLvl="0"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 name="呦呦禄不鸣稻壳儿"/>
          <p:cNvSpPr/>
          <p:nvPr/>
        </p:nvSpPr>
        <p:spPr>
          <a:xfrm>
            <a:off x="7901011" y="3511819"/>
            <a:ext cx="2074913" cy="646331"/>
          </a:xfrm>
          <a:prstGeom prst="rect">
            <a:avLst/>
          </a:prstGeom>
          <a:effectLst>
            <a:outerShdw blurRad="50800" dist="38100" dir="2700000" algn="tl" rotWithShape="0">
              <a:prstClr val="black">
                <a:alpha val="40000"/>
              </a:prstClr>
            </a:outerShdw>
          </a:effectLst>
        </p:spPr>
        <p:txBody>
          <a:bodyPr wrap="square">
            <a:spAutoFit/>
            <a:scene3d>
              <a:camera prst="orthographicFront"/>
              <a:lightRig rig="threePt" dir="t"/>
            </a:scene3d>
          </a:bodyPr>
          <a:lstStyle/>
          <a:p>
            <a:pPr algn="dist"/>
            <a:r>
              <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n-ea"/>
              </a:rPr>
              <a:t>THANKS</a:t>
            </a:r>
            <a:endPar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n-ea"/>
            </a:endParaRPr>
          </a:p>
        </p:txBody>
      </p:sp>
      <p:sp>
        <p:nvSpPr>
          <p:cNvPr id="12" name="文本框 11"/>
          <p:cNvSpPr txBox="1"/>
          <p:nvPr/>
        </p:nvSpPr>
        <p:spPr>
          <a:xfrm>
            <a:off x="2215695" y="2251804"/>
            <a:ext cx="7760970" cy="1106805"/>
          </a:xfrm>
          <a:prstGeom prst="rect">
            <a:avLst/>
          </a:prstGeom>
          <a:noFill/>
        </p:spPr>
        <p:txBody>
          <a:bodyPr wrap="none" rtlCol="0">
            <a:spAutoFit/>
            <a:scene3d>
              <a:camera prst="orthographicFront"/>
              <a:lightRig rig="threePt" dir="t"/>
            </a:scene3d>
          </a:bodyPr>
          <a:lstStyle/>
          <a:p>
            <a:r>
              <a:rPr lang="zh-CN" alt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感谢您的观看与聆听</a:t>
            </a:r>
            <a:endParaRPr lang="zh-CN" alt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5" name="图片 44"/>
          <p:cNvPicPr>
            <a:picLocks noChangeAspect="1"/>
          </p:cNvPicPr>
          <p:nvPr/>
        </p:nvPicPr>
        <p:blipFill rotWithShape="1">
          <a:blip r:embed="rId1">
            <a:extLst>
              <a:ext uri="{28A0092B-C50C-407E-A947-70E740481C1C}">
                <a14:useLocalDpi xmlns:a14="http://schemas.microsoft.com/office/drawing/2010/main" val="0"/>
              </a:ext>
            </a:extLst>
          </a:blip>
          <a:srcRect l="8918" t="21138" r="40176" b="41149"/>
          <a:stretch>
            <a:fillRect/>
          </a:stretch>
        </p:blipFill>
        <p:spPr>
          <a:xfrm>
            <a:off x="8916213" y="4833474"/>
            <a:ext cx="3455163" cy="2059355"/>
          </a:xfrm>
          <a:custGeom>
            <a:avLst/>
            <a:gdLst>
              <a:gd name="connsiteX0" fmla="*/ 0 w 5805400"/>
              <a:gd name="connsiteY0" fmla="*/ 0 h 3004035"/>
              <a:gd name="connsiteX1" fmla="*/ 5805400 w 5805400"/>
              <a:gd name="connsiteY1" fmla="*/ 0 h 3004035"/>
              <a:gd name="connsiteX2" fmla="*/ 5805400 w 5805400"/>
              <a:gd name="connsiteY2" fmla="*/ 3004035 h 3004035"/>
              <a:gd name="connsiteX3" fmla="*/ 0 w 5805400"/>
              <a:gd name="connsiteY3" fmla="*/ 3004035 h 3004035"/>
            </a:gdLst>
            <a:ahLst/>
            <a:cxnLst>
              <a:cxn ang="0">
                <a:pos x="connsiteX0" y="connsiteY0"/>
              </a:cxn>
              <a:cxn ang="0">
                <a:pos x="connsiteX1" y="connsiteY1"/>
              </a:cxn>
              <a:cxn ang="0">
                <a:pos x="connsiteX2" y="connsiteY2"/>
              </a:cxn>
              <a:cxn ang="0">
                <a:pos x="connsiteX3" y="connsiteY3"/>
              </a:cxn>
            </a:cxnLst>
            <a:rect l="l" t="t" r="r" b="b"/>
            <a:pathLst>
              <a:path w="5805400" h="3004035">
                <a:moveTo>
                  <a:pt x="0" y="0"/>
                </a:moveTo>
                <a:lnTo>
                  <a:pt x="5805400" y="0"/>
                </a:lnTo>
                <a:lnTo>
                  <a:pt x="5805400" y="3004035"/>
                </a:lnTo>
                <a:lnTo>
                  <a:pt x="0" y="3004035"/>
                </a:lnTo>
                <a:close/>
              </a:path>
            </a:pathLst>
          </a:custGeom>
        </p:spPr>
      </p:pic>
      <p:pic>
        <p:nvPicPr>
          <p:cNvPr id="46" name="图片 45"/>
          <p:cNvPicPr>
            <a:picLocks noChangeAspect="1"/>
          </p:cNvPicPr>
          <p:nvPr/>
        </p:nvPicPr>
        <p:blipFill rotWithShape="1">
          <a:blip r:embed="rId2">
            <a:extLst>
              <a:ext uri="{28A0092B-C50C-407E-A947-70E740481C1C}">
                <a14:useLocalDpi xmlns:a14="http://schemas.microsoft.com/office/drawing/2010/main" val="0"/>
              </a:ext>
            </a:extLst>
          </a:blip>
          <a:srcRect t="44350" r="5065" b="16130"/>
          <a:stretch>
            <a:fillRect/>
          </a:stretch>
        </p:blipFill>
        <p:spPr>
          <a:xfrm>
            <a:off x="6096000" y="5662741"/>
            <a:ext cx="4677733" cy="134751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698B">
            <a:alpha val="50000"/>
          </a:srgbClr>
        </a:solidFill>
        <a:effectLst/>
      </p:bgPr>
    </p:bg>
    <p:spTree>
      <p:nvGrpSpPr>
        <p:cNvPr id="1" name=""/>
        <p:cNvGrpSpPr/>
        <p:nvPr/>
      </p:nvGrpSpPr>
      <p:grpSpPr>
        <a:xfrm>
          <a:off x="0" y="0"/>
          <a:ext cx="0" cy="0"/>
          <a:chOff x="0" y="0"/>
          <a:chExt cx="0" cy="0"/>
        </a:xfrm>
      </p:grpSpPr>
      <p:sp>
        <p:nvSpPr>
          <p:cNvPr id="16" name="矩形: 对角圆角 15"/>
          <p:cNvSpPr/>
          <p:nvPr/>
        </p:nvSpPr>
        <p:spPr>
          <a:xfrm>
            <a:off x="2044047" y="1076424"/>
            <a:ext cx="8930520" cy="4705153"/>
          </a:xfrm>
          <a:prstGeom prst="round2DiagRect">
            <a:avLst/>
          </a:prstGeom>
          <a:solidFill>
            <a:schemeClr val="bg1">
              <a:lumMod val="95000"/>
              <a:alpha val="97000"/>
            </a:schemeClr>
          </a:solidFill>
          <a:ln w="38100">
            <a:noFill/>
            <a:prstDash val="lgDashDot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呦呦禄不鸣"/>
          <p:cNvSpPr txBox="1"/>
          <p:nvPr/>
        </p:nvSpPr>
        <p:spPr>
          <a:xfrm>
            <a:off x="6193155" y="1168400"/>
            <a:ext cx="3508375" cy="5835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选题背景与意义</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6" name="呦呦禄不鸣"/>
          <p:cNvCxnSpPr/>
          <p:nvPr/>
        </p:nvCxnSpPr>
        <p:spPr>
          <a:xfrm>
            <a:off x="5490229" y="1751836"/>
            <a:ext cx="4657725" cy="0"/>
          </a:xfrm>
          <a:prstGeom prst="line">
            <a:avLst/>
          </a:prstGeom>
          <a:ln w="28575" cmpd="sng">
            <a:solidFill>
              <a:srgbClr val="4C99C0"/>
            </a:solidFill>
          </a:ln>
        </p:spPr>
        <p:style>
          <a:lnRef idx="1">
            <a:schemeClr val="accent1"/>
          </a:lnRef>
          <a:fillRef idx="0">
            <a:schemeClr val="accent1"/>
          </a:fillRef>
          <a:effectRef idx="0">
            <a:schemeClr val="accent1"/>
          </a:effectRef>
          <a:fontRef idx="minor">
            <a:schemeClr val="tx1"/>
          </a:fontRef>
        </p:style>
      </p:cxnSp>
      <p:sp>
        <p:nvSpPr>
          <p:cNvPr id="8" name="呦呦禄不鸣"/>
          <p:cNvSpPr/>
          <p:nvPr/>
        </p:nvSpPr>
        <p:spPr>
          <a:xfrm rot="10800000">
            <a:off x="10209151" y="5549715"/>
            <a:ext cx="269120" cy="232000"/>
          </a:xfrm>
          <a:prstGeom prst="triangle">
            <a:avLst/>
          </a:prstGeom>
          <a:solidFill>
            <a:srgbClr val="4C9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9760" y="915250"/>
            <a:ext cx="3958642" cy="395864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74" y="1259191"/>
            <a:ext cx="3439321" cy="3374003"/>
            <a:chOff x="247054" y="1188801"/>
            <a:chExt cx="4957577" cy="4863424"/>
          </a:xfrm>
        </p:grpSpPr>
        <p:grpSp>
          <p:nvGrpSpPr>
            <p:cNvPr id="12" name="组合 11"/>
            <p:cNvGrpSpPr/>
            <p:nvPr/>
          </p:nvGrpSpPr>
          <p:grpSpPr>
            <a:xfrm>
              <a:off x="247054" y="1188801"/>
              <a:ext cx="4863424" cy="4863424"/>
              <a:chOff x="247054" y="1188801"/>
              <a:chExt cx="4863424" cy="4863424"/>
            </a:xfrm>
          </p:grpSpPr>
          <p:sp>
            <p:nvSpPr>
              <p:cNvPr id="9" name="椭圆 8"/>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14" name="椭圆 13"/>
          <p:cNvSpPr/>
          <p:nvPr/>
        </p:nvSpPr>
        <p:spPr>
          <a:xfrm>
            <a:off x="874713" y="754075"/>
            <a:ext cx="1675759" cy="1675759"/>
          </a:xfrm>
          <a:prstGeom prst="ellipse">
            <a:avLst/>
          </a:prstGeom>
          <a:solidFill>
            <a:srgbClr val="4D9E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呦呦禄不鸣"/>
          <p:cNvSpPr txBox="1"/>
          <p:nvPr/>
        </p:nvSpPr>
        <p:spPr>
          <a:xfrm>
            <a:off x="1140903" y="1012175"/>
            <a:ext cx="109356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7200" b="1" dirty="0">
                <a:solidFill>
                  <a:schemeClr val="bg1"/>
                </a:solidFill>
                <a:latin typeface="+mn-ea"/>
              </a:rPr>
              <a:t>壹</a:t>
            </a:r>
            <a:endParaRPr lang="zh-CN" altLang="en-US" sz="7200" b="1" dirty="0">
              <a:solidFill>
                <a:schemeClr val="bg1"/>
              </a:solidFill>
              <a:latin typeface="+mn-ea"/>
            </a:endParaRPr>
          </a:p>
        </p:txBody>
      </p:sp>
      <p:sp>
        <p:nvSpPr>
          <p:cNvPr id="3" name="呦呦禄不鸣"/>
          <p:cNvSpPr txBox="1"/>
          <p:nvPr/>
        </p:nvSpPr>
        <p:spPr>
          <a:xfrm>
            <a:off x="2488565" y="1230630"/>
            <a:ext cx="736600" cy="3402330"/>
          </a:xfrm>
          <a:prstGeom prst="rect">
            <a:avLst/>
          </a:prstGeom>
          <a:noFill/>
        </p:spPr>
        <p:txBody>
          <a:bodyPr vert="eaVert" wrap="square" rtlCol="0">
            <a:spAutoFit/>
          </a:bodyPr>
          <a:lstStyle/>
          <a:p>
            <a:r>
              <a:rPr lang="zh-CN" altLang="en-US" sz="3600" dirty="0">
                <a:solidFill>
                  <a:schemeClr val="tx1"/>
                </a:solidFill>
                <a:latin typeface="+mn-ea"/>
              </a:rPr>
              <a:t>选题背景与意义</a:t>
            </a:r>
            <a:endParaRPr lang="zh-CN" altLang="en-US" sz="3600" dirty="0">
              <a:solidFill>
                <a:schemeClr val="tx1"/>
              </a:solidFill>
              <a:latin typeface="+mn-ea"/>
            </a:endParaRPr>
          </a:p>
        </p:txBody>
      </p:sp>
      <p:sp>
        <p:nvSpPr>
          <p:cNvPr id="4" name="呦呦禄不鸣"/>
          <p:cNvSpPr/>
          <p:nvPr/>
        </p:nvSpPr>
        <p:spPr>
          <a:xfrm>
            <a:off x="5337829" y="2212089"/>
            <a:ext cx="4657724" cy="506730"/>
          </a:xfrm>
          <a:prstGeom prst="rect">
            <a:avLst/>
          </a:prstGeom>
        </p:spPr>
        <p:txBody>
          <a:bodyPr wrap="square">
            <a:spAutoFit/>
          </a:bodyPr>
          <a:p>
            <a:pPr algn="ctr">
              <a:lnSpc>
                <a:spcPct val="150000"/>
              </a:lnSpc>
            </a:pPr>
            <a:r>
              <a:rPr lang="en-US" altLang="zh-CN" dirty="0">
                <a:solidFill>
                  <a:schemeClr val="bg1">
                    <a:lumMod val="50000"/>
                  </a:schemeClr>
                </a:solidFill>
                <a:latin typeface="+mn-ea"/>
              </a:rPr>
              <a:t>1.</a:t>
            </a:r>
            <a:r>
              <a:rPr lang="zh-CN" altLang="en-US" dirty="0">
                <a:solidFill>
                  <a:schemeClr val="bg1">
                    <a:lumMod val="50000"/>
                  </a:schemeClr>
                </a:solidFill>
                <a:latin typeface="+mn-ea"/>
              </a:rPr>
              <a:t>选题背景</a:t>
            </a:r>
            <a:endParaRPr lang="zh-CN" altLang="en-US" dirty="0">
              <a:solidFill>
                <a:schemeClr val="bg1">
                  <a:lumMod val="50000"/>
                </a:schemeClr>
              </a:solidFill>
              <a:latin typeface="+mn-ea"/>
            </a:endParaRPr>
          </a:p>
        </p:txBody>
      </p:sp>
      <p:sp>
        <p:nvSpPr>
          <p:cNvPr id="15" name="呦呦禄不鸣"/>
          <p:cNvSpPr/>
          <p:nvPr/>
        </p:nvSpPr>
        <p:spPr>
          <a:xfrm>
            <a:off x="5337829" y="2678179"/>
            <a:ext cx="4657724" cy="506730"/>
          </a:xfrm>
          <a:prstGeom prst="rect">
            <a:avLst/>
          </a:prstGeom>
        </p:spPr>
        <p:txBody>
          <a:bodyPr wrap="square">
            <a:spAutoFit/>
          </a:bodyPr>
          <a:lstStyle/>
          <a:p>
            <a:pPr algn="ctr">
              <a:lnSpc>
                <a:spcPct val="150000"/>
              </a:lnSpc>
            </a:pPr>
            <a:r>
              <a:rPr lang="en-US" altLang="zh-CN" dirty="0">
                <a:solidFill>
                  <a:schemeClr val="bg1">
                    <a:lumMod val="50000"/>
                  </a:schemeClr>
                </a:solidFill>
                <a:latin typeface="+mn-ea"/>
              </a:rPr>
              <a:t>2.</a:t>
            </a:r>
            <a:r>
              <a:rPr lang="zh-CN" altLang="en-US" dirty="0">
                <a:solidFill>
                  <a:schemeClr val="bg1">
                    <a:lumMod val="50000"/>
                  </a:schemeClr>
                </a:solidFill>
                <a:latin typeface="+mn-ea"/>
              </a:rPr>
              <a:t>选题意义</a:t>
            </a:r>
            <a:endParaRPr lang="zh-CN" altLang="en-US" dirty="0">
              <a:solidFill>
                <a:schemeClr val="bg1">
                  <a:lumMod val="50000"/>
                </a:schemeClr>
              </a:solidFill>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anim calcmode="lin" valueType="num">
                                      <p:cBhvr>
                                        <p:cTn id="60" dur="1000" fill="hold"/>
                                        <p:tgtEl>
                                          <p:spTgt spid="4"/>
                                        </p:tgtEl>
                                        <p:attrNameLst>
                                          <p:attrName>ppt_x</p:attrName>
                                        </p:attrNameLst>
                                      </p:cBhvr>
                                      <p:tavLst>
                                        <p:tav tm="0">
                                          <p:val>
                                            <p:strVal val="#ppt_x"/>
                                          </p:val>
                                        </p:tav>
                                        <p:tav tm="100000">
                                          <p:val>
                                            <p:strVal val="#ppt_x"/>
                                          </p:val>
                                        </p:tav>
                                      </p:tavLst>
                                    </p:anim>
                                    <p:anim calcmode="lin" valueType="num">
                                      <p:cBhvr>
                                        <p:cTn id="61" dur="1000" fill="hold"/>
                                        <p:tgtEl>
                                          <p:spTgt spid="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bldLvl="0" animBg="1"/>
      <p:bldP spid="8" grpId="0" bldLvl="0" animBg="1"/>
      <p:bldP spid="17" grpId="0" animBg="1"/>
      <p:bldP spid="14" grpId="0" animBg="1"/>
      <p:bldP spid="2" grpId="0"/>
      <p:bldP spid="3" grpId="0"/>
      <p:bldP spid="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呦呦禄不鸣"/>
          <p:cNvSpPr/>
          <p:nvPr/>
        </p:nvSpPr>
        <p:spPr>
          <a:xfrm>
            <a:off x="4400550" y="1554480"/>
            <a:ext cx="4762500" cy="4707890"/>
          </a:xfrm>
          <a:prstGeom prst="rect">
            <a:avLst/>
          </a:prstGeom>
        </p:spPr>
        <p:txBody>
          <a:bodyPr wrap="square">
            <a:spAutoFit/>
          </a:bodyPr>
          <a:lstStyle/>
          <a:p>
            <a:r>
              <a:rPr lang="en-US" sz="2000" dirty="0">
                <a:solidFill>
                  <a:schemeClr val="tx1">
                    <a:lumMod val="85000"/>
                    <a:lumOff val="15000"/>
                  </a:schemeClr>
                </a:solidFill>
              </a:rPr>
              <a:t>        </a:t>
            </a:r>
            <a:r>
              <a:rPr sz="2000" dirty="0">
                <a:solidFill>
                  <a:schemeClr val="tx1">
                    <a:lumMod val="85000"/>
                    <a:lumOff val="15000"/>
                  </a:schemeClr>
                </a:solidFill>
              </a:rPr>
              <a:t>随着计算机性能的不断提高，计算机技术的应用已经涉足到了各种行业，使用计算机进行医院信息管理，已经成为现代化医院运营过程中不可或缺的基础设施与技术支撑环境。医院信息系统简称HIS（Hospital Information System），是指利用计算机和网络通信技术与设备，为医院所属各部门提供病人诊疗提供便利。</a:t>
            </a:r>
            <a:endParaRPr sz="2000" dirty="0">
              <a:solidFill>
                <a:schemeClr val="tx1">
                  <a:lumMod val="85000"/>
                  <a:lumOff val="15000"/>
                </a:schemeClr>
              </a:solidFill>
            </a:endParaRPr>
          </a:p>
          <a:p>
            <a:r>
              <a:rPr lang="en-US" sz="2000" dirty="0">
                <a:solidFill>
                  <a:schemeClr val="tx1">
                    <a:lumMod val="85000"/>
                    <a:lumOff val="15000"/>
                  </a:schemeClr>
                </a:solidFill>
              </a:rPr>
              <a:t>        </a:t>
            </a:r>
            <a:r>
              <a:rPr sz="2000" dirty="0">
                <a:solidFill>
                  <a:schemeClr val="tx1">
                    <a:lumMod val="85000"/>
                    <a:lumOff val="15000"/>
                  </a:schemeClr>
                </a:solidFill>
              </a:rPr>
              <a:t>建设数字化医院是医院管理信息系统发展的必然，也是医院现代化管理和高效运行的需要。随着医疗体制改革的不断深入，医疗市场的竞争愈加激烈，因此，改变医院管理模式，提升医院形象，增强医院核心竞争力变得迫在眉睫。从实践过程看，医院信息化管理可以带来许多好处。</a:t>
            </a:r>
            <a:endParaRPr sz="2000" dirty="0">
              <a:solidFill>
                <a:schemeClr val="tx1">
                  <a:lumMod val="85000"/>
                  <a:lumOff val="15000"/>
                </a:schemeClr>
              </a:solidFill>
            </a:endParaRPr>
          </a:p>
        </p:txBody>
      </p:sp>
      <p:grpSp>
        <p:nvGrpSpPr>
          <p:cNvPr id="10" name="组合 9"/>
          <p:cNvGrpSpPr/>
          <p:nvPr/>
        </p:nvGrpSpPr>
        <p:grpSpPr>
          <a:xfrm>
            <a:off x="340219" y="108115"/>
            <a:ext cx="1785459" cy="2976898"/>
            <a:chOff x="8299309" y="892975"/>
            <a:chExt cx="1785459" cy="2976898"/>
          </a:xfrm>
        </p:grpSpPr>
        <p:grpSp>
          <p:nvGrpSpPr>
            <p:cNvPr id="7" name="组合 6"/>
            <p:cNvGrpSpPr/>
            <p:nvPr/>
          </p:nvGrpSpPr>
          <p:grpSpPr>
            <a:xfrm>
              <a:off x="8299309" y="892975"/>
              <a:ext cx="1785459" cy="2976898"/>
              <a:chOff x="8315638" y="1303698"/>
              <a:chExt cx="2144757" cy="3575955"/>
            </a:xfrm>
            <a:effectLst>
              <a:outerShdw blurRad="50800" dist="38100" dir="2700000" algn="tl" rotWithShape="0">
                <a:prstClr val="black">
                  <a:alpha val="40000"/>
                </a:prstClr>
              </a:outerShdw>
            </a:effectLst>
          </p:grpSpPr>
          <p:sp>
            <p:nvSpPr>
              <p:cNvPr id="30" name="矩形 29"/>
              <p:cNvSpPr/>
              <p:nvPr/>
            </p:nvSpPr>
            <p:spPr>
              <a:xfrm>
                <a:off x="8330712" y="1303698"/>
                <a:ext cx="2129683" cy="35759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315638" y="2195030"/>
                <a:ext cx="2129683" cy="2684623"/>
                <a:chOff x="8315638" y="2195030"/>
                <a:chExt cx="2129683" cy="2684623"/>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2665" t="21138" r="56840" b="41527"/>
                <a:stretch>
                  <a:fillRect/>
                </a:stretch>
              </p:blipFill>
              <p:spPr>
                <a:xfrm>
                  <a:off x="8315638" y="2195030"/>
                  <a:ext cx="2129683" cy="2684623"/>
                </a:xfrm>
                <a:custGeom>
                  <a:avLst/>
                  <a:gdLst>
                    <a:gd name="connsiteX0" fmla="*/ 0 w 2129683"/>
                    <a:gd name="connsiteY0" fmla="*/ 0 h 2684623"/>
                    <a:gd name="connsiteX1" fmla="*/ 2129683 w 2129683"/>
                    <a:gd name="connsiteY1" fmla="*/ 0 h 2684623"/>
                    <a:gd name="connsiteX2" fmla="*/ 2129683 w 2129683"/>
                    <a:gd name="connsiteY2" fmla="*/ 2684623 h 2684623"/>
                    <a:gd name="connsiteX3" fmla="*/ 0 w 2129683"/>
                    <a:gd name="connsiteY3" fmla="*/ 2684623 h 2684623"/>
                  </a:gdLst>
                  <a:ahLst/>
                  <a:cxnLst>
                    <a:cxn ang="0">
                      <a:pos x="connsiteX0" y="connsiteY0"/>
                    </a:cxn>
                    <a:cxn ang="0">
                      <a:pos x="connsiteX1" y="connsiteY1"/>
                    </a:cxn>
                    <a:cxn ang="0">
                      <a:pos x="connsiteX2" y="connsiteY2"/>
                    </a:cxn>
                    <a:cxn ang="0">
                      <a:pos x="connsiteX3" y="connsiteY3"/>
                    </a:cxn>
                  </a:cxnLst>
                  <a:rect l="l" t="t" r="r" b="b"/>
                  <a:pathLst>
                    <a:path w="2129683" h="2684623">
                      <a:moveTo>
                        <a:pt x="0" y="0"/>
                      </a:moveTo>
                      <a:lnTo>
                        <a:pt x="2129683" y="0"/>
                      </a:lnTo>
                      <a:lnTo>
                        <a:pt x="2129683" y="2684623"/>
                      </a:lnTo>
                      <a:lnTo>
                        <a:pt x="0" y="2684623"/>
                      </a:lnTo>
                      <a:close/>
                    </a:path>
                  </a:pathLst>
                </a:custGeom>
              </p:spPr>
            </p:pic>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64586" t="44350" r="5065" b="19860"/>
                <a:stretch>
                  <a:fillRect/>
                </a:stretch>
              </p:blipFill>
              <p:spPr>
                <a:xfrm>
                  <a:off x="8315638" y="3236118"/>
                  <a:ext cx="1955937" cy="1596163"/>
                </a:xfrm>
                <a:custGeom>
                  <a:avLst/>
                  <a:gdLst>
                    <a:gd name="connsiteX0" fmla="*/ 0 w 1955937"/>
                    <a:gd name="connsiteY0" fmla="*/ 0 h 1596163"/>
                    <a:gd name="connsiteX1" fmla="*/ 1955937 w 1955937"/>
                    <a:gd name="connsiteY1" fmla="*/ 0 h 1596163"/>
                    <a:gd name="connsiteX2" fmla="*/ 1955937 w 1955937"/>
                    <a:gd name="connsiteY2" fmla="*/ 1596163 h 1596163"/>
                    <a:gd name="connsiteX3" fmla="*/ 0 w 1955937"/>
                    <a:gd name="connsiteY3" fmla="*/ 1596163 h 1596163"/>
                  </a:gdLst>
                  <a:ahLst/>
                  <a:cxnLst>
                    <a:cxn ang="0">
                      <a:pos x="connsiteX0" y="connsiteY0"/>
                    </a:cxn>
                    <a:cxn ang="0">
                      <a:pos x="connsiteX1" y="connsiteY1"/>
                    </a:cxn>
                    <a:cxn ang="0">
                      <a:pos x="connsiteX2" y="connsiteY2"/>
                    </a:cxn>
                    <a:cxn ang="0">
                      <a:pos x="connsiteX3" y="connsiteY3"/>
                    </a:cxn>
                  </a:cxnLst>
                  <a:rect l="l" t="t" r="r" b="b"/>
                  <a:pathLst>
                    <a:path w="1955937" h="1596163">
                      <a:moveTo>
                        <a:pt x="0" y="0"/>
                      </a:moveTo>
                      <a:lnTo>
                        <a:pt x="1955937" y="0"/>
                      </a:lnTo>
                      <a:lnTo>
                        <a:pt x="1955937" y="1596163"/>
                      </a:lnTo>
                      <a:lnTo>
                        <a:pt x="0" y="1596163"/>
                      </a:lnTo>
                      <a:close/>
                    </a:path>
                  </a:pathLst>
                </a:custGeom>
              </p:spPr>
            </p:pic>
          </p:grpSp>
        </p:grpSp>
        <p:sp>
          <p:nvSpPr>
            <p:cNvPr id="36" name="任意多边形: 形状 35"/>
            <p:cNvSpPr/>
            <p:nvPr/>
          </p:nvSpPr>
          <p:spPr>
            <a:xfrm rot="5400000">
              <a:off x="7824868" y="1690388"/>
              <a:ext cx="2791135" cy="1439386"/>
            </a:xfrm>
            <a:custGeom>
              <a:avLst/>
              <a:gdLst>
                <a:gd name="connsiteX0" fmla="*/ 456066 w 9054987"/>
                <a:gd name="connsiteY0" fmla="*/ 0 h 3905250"/>
                <a:gd name="connsiteX1" fmla="*/ 8598922 w 9054987"/>
                <a:gd name="connsiteY1" fmla="*/ 0 h 3905250"/>
                <a:gd name="connsiteX2" fmla="*/ 8598922 w 9054987"/>
                <a:gd name="connsiteY2" fmla="*/ 255054 h 3905250"/>
                <a:gd name="connsiteX3" fmla="*/ 8799934 w 9054987"/>
                <a:gd name="connsiteY3" fmla="*/ 456066 h 3905250"/>
                <a:gd name="connsiteX4" fmla="*/ 9054987 w 9054987"/>
                <a:gd name="connsiteY4" fmla="*/ 456066 h 3905250"/>
                <a:gd name="connsiteX5" fmla="*/ 9054987 w 9054987"/>
                <a:gd name="connsiteY5" fmla="*/ 3449184 h 3905250"/>
                <a:gd name="connsiteX6" fmla="*/ 8799934 w 9054987"/>
                <a:gd name="connsiteY6" fmla="*/ 3449184 h 3905250"/>
                <a:gd name="connsiteX7" fmla="*/ 8598922 w 9054987"/>
                <a:gd name="connsiteY7" fmla="*/ 3650196 h 3905250"/>
                <a:gd name="connsiteX8" fmla="*/ 8598922 w 9054987"/>
                <a:gd name="connsiteY8" fmla="*/ 3905250 h 3905250"/>
                <a:gd name="connsiteX9" fmla="*/ 456066 w 9054987"/>
                <a:gd name="connsiteY9" fmla="*/ 3905250 h 3905250"/>
                <a:gd name="connsiteX10" fmla="*/ 456066 w 9054987"/>
                <a:gd name="connsiteY10" fmla="*/ 3650196 h 3905250"/>
                <a:gd name="connsiteX11" fmla="*/ 255054 w 9054987"/>
                <a:gd name="connsiteY11" fmla="*/ 3449184 h 3905250"/>
                <a:gd name="connsiteX12" fmla="*/ 0 w 9054987"/>
                <a:gd name="connsiteY12" fmla="*/ 3449184 h 3905250"/>
                <a:gd name="connsiteX13" fmla="*/ 0 w 9054987"/>
                <a:gd name="connsiteY13" fmla="*/ 456066 h 3905250"/>
                <a:gd name="connsiteX14" fmla="*/ 255054 w 9054987"/>
                <a:gd name="connsiteY14" fmla="*/ 456066 h 3905250"/>
                <a:gd name="connsiteX15" fmla="*/ 456066 w 9054987"/>
                <a:gd name="connsiteY15" fmla="*/ 255054 h 3905250"/>
                <a:gd name="connsiteX16" fmla="*/ 456066 w 9054987"/>
                <a:gd name="connsiteY16" fmla="*/ 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4987" h="3905250">
                  <a:moveTo>
                    <a:pt x="456066" y="0"/>
                  </a:moveTo>
                  <a:lnTo>
                    <a:pt x="8598922" y="0"/>
                  </a:lnTo>
                  <a:lnTo>
                    <a:pt x="8598922" y="255054"/>
                  </a:lnTo>
                  <a:cubicBezTo>
                    <a:pt x="8598922" y="366070"/>
                    <a:pt x="8688918" y="456066"/>
                    <a:pt x="8799934" y="456066"/>
                  </a:cubicBezTo>
                  <a:lnTo>
                    <a:pt x="9054987" y="456066"/>
                  </a:lnTo>
                  <a:lnTo>
                    <a:pt x="9054987" y="3449184"/>
                  </a:lnTo>
                  <a:lnTo>
                    <a:pt x="8799934" y="3449184"/>
                  </a:lnTo>
                  <a:cubicBezTo>
                    <a:pt x="8688918" y="3449184"/>
                    <a:pt x="8598922" y="3539180"/>
                    <a:pt x="8598922" y="3650196"/>
                  </a:cubicBezTo>
                  <a:lnTo>
                    <a:pt x="8598922" y="3905250"/>
                  </a:lnTo>
                  <a:lnTo>
                    <a:pt x="456066" y="3905250"/>
                  </a:lnTo>
                  <a:lnTo>
                    <a:pt x="456066" y="3650196"/>
                  </a:lnTo>
                  <a:cubicBezTo>
                    <a:pt x="456066" y="3539180"/>
                    <a:pt x="366070" y="3449184"/>
                    <a:pt x="255054" y="3449184"/>
                  </a:cubicBezTo>
                  <a:lnTo>
                    <a:pt x="0" y="3449184"/>
                  </a:lnTo>
                  <a:lnTo>
                    <a:pt x="0" y="456066"/>
                  </a:lnTo>
                  <a:lnTo>
                    <a:pt x="255054" y="456066"/>
                  </a:lnTo>
                  <a:cubicBezTo>
                    <a:pt x="366070" y="456066"/>
                    <a:pt x="456066" y="366070"/>
                    <a:pt x="456066" y="255054"/>
                  </a:cubicBezTo>
                  <a:lnTo>
                    <a:pt x="456066" y="0"/>
                  </a:lnTo>
                  <a:close/>
                </a:path>
              </a:pathLst>
            </a:custGeom>
            <a:noFill/>
            <a:ln w="28575">
              <a:gradFill flip="none" rotWithShape="1">
                <a:gsLst>
                  <a:gs pos="0">
                    <a:schemeClr val="accent1">
                      <a:lumMod val="5000"/>
                      <a:lumOff val="95000"/>
                    </a:schemeClr>
                  </a:gs>
                  <a:gs pos="0">
                    <a:schemeClr val="accent1">
                      <a:lumMod val="45000"/>
                      <a:lumOff val="55000"/>
                    </a:schemeClr>
                  </a:gs>
                  <a:gs pos="48000">
                    <a:srgbClr val="47698B"/>
                  </a:gs>
                  <a:gs pos="100000">
                    <a:schemeClr val="accent1">
                      <a:lumMod val="30000"/>
                      <a:lumOff val="70000"/>
                    </a:schemeClr>
                  </a:gs>
                </a:gsLst>
                <a:lin ang="189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呦呦禄不鸣"/>
          <p:cNvSpPr txBox="1"/>
          <p:nvPr/>
        </p:nvSpPr>
        <p:spPr>
          <a:xfrm>
            <a:off x="5119370" y="60960"/>
            <a:ext cx="3757930"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选题背景与意义</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41" name="呦呦禄不鸣"/>
          <p:cNvSpPr/>
          <p:nvPr/>
        </p:nvSpPr>
        <p:spPr>
          <a:xfrm>
            <a:off x="5029055" y="869629"/>
            <a:ext cx="6269722" cy="460375"/>
          </a:xfrm>
          <a:prstGeom prst="rect">
            <a:avLst/>
          </a:prstGeom>
        </p:spPr>
        <p:txBody>
          <a:bodyPr wrap="square">
            <a:spAutoFit/>
          </a:bodyPr>
          <a:p>
            <a:r>
              <a:rPr lang="en-US" altLang="zh-CN" b="1" dirty="0">
                <a:solidFill>
                  <a:srgbClr val="47698B"/>
                </a:solidFill>
              </a:rPr>
              <a:t>     </a:t>
            </a:r>
            <a:r>
              <a:rPr lang="en-US" altLang="zh-CN" sz="2400" b="1" dirty="0">
                <a:solidFill>
                  <a:srgbClr val="47698B"/>
                </a:solidFill>
              </a:rPr>
              <a:t> </a:t>
            </a:r>
            <a:r>
              <a:rPr lang="zh-CN" sz="2400" b="1" dirty="0">
                <a:solidFill>
                  <a:srgbClr val="47698B"/>
                </a:solidFill>
              </a:rPr>
              <a:t>选题背景与意义：</a:t>
            </a:r>
            <a:endParaRPr lang="zh-CN" sz="2400" b="1" dirty="0">
              <a:solidFill>
                <a:srgbClr val="47698B"/>
              </a:solidFill>
            </a:endParaRPr>
          </a:p>
        </p:txBody>
      </p:sp>
      <p:sp>
        <p:nvSpPr>
          <p:cNvPr id="8" name="呦呦禄不鸣"/>
          <p:cNvSpPr txBox="1"/>
          <p:nvPr/>
        </p:nvSpPr>
        <p:spPr>
          <a:xfrm>
            <a:off x="923925" y="107950"/>
            <a:ext cx="675005" cy="3261360"/>
          </a:xfrm>
          <a:prstGeom prst="rect">
            <a:avLst/>
          </a:prstGeom>
          <a:noFill/>
        </p:spPr>
        <p:txBody>
          <a:bodyPr vert="eaVert" wrap="square" rtlCol="0">
            <a:spAutoFit/>
          </a:bodyPr>
          <a:p>
            <a:r>
              <a:rPr lang="zh-CN" altLang="en-US" sz="3200" b="1"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选题背景与意义</a:t>
            </a:r>
            <a:endParaRPr lang="zh-CN" altLang="en-US" sz="3200" b="1"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698B">
            <a:alpha val="50000"/>
          </a:srgbClr>
        </a:solidFill>
        <a:effectLst/>
      </p:bgPr>
    </p:bg>
    <p:spTree>
      <p:nvGrpSpPr>
        <p:cNvPr id="1" name=""/>
        <p:cNvGrpSpPr/>
        <p:nvPr/>
      </p:nvGrpSpPr>
      <p:grpSpPr>
        <a:xfrm>
          <a:off x="0" y="0"/>
          <a:ext cx="0" cy="0"/>
          <a:chOff x="0" y="0"/>
          <a:chExt cx="0" cy="0"/>
        </a:xfrm>
      </p:grpSpPr>
      <p:sp>
        <p:nvSpPr>
          <p:cNvPr id="16" name="矩形: 对角圆角 15"/>
          <p:cNvSpPr/>
          <p:nvPr/>
        </p:nvSpPr>
        <p:spPr>
          <a:xfrm>
            <a:off x="2035157" y="1076424"/>
            <a:ext cx="8930520" cy="4705153"/>
          </a:xfrm>
          <a:prstGeom prst="round2DiagRect">
            <a:avLst/>
          </a:prstGeom>
          <a:solidFill>
            <a:schemeClr val="bg1">
              <a:lumMod val="95000"/>
              <a:alpha val="97000"/>
            </a:schemeClr>
          </a:solidFill>
          <a:ln w="38100">
            <a:noFill/>
            <a:prstDash val="lgDashDot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呦呦禄不鸣"/>
          <p:cNvSpPr txBox="1"/>
          <p:nvPr/>
        </p:nvSpPr>
        <p:spPr>
          <a:xfrm>
            <a:off x="6740525" y="1811020"/>
            <a:ext cx="3255010" cy="5835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需求分析与</a:t>
            </a:r>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分工</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6" name="呦呦禄不鸣"/>
          <p:cNvCxnSpPr/>
          <p:nvPr/>
        </p:nvCxnSpPr>
        <p:spPr>
          <a:xfrm>
            <a:off x="5490229" y="2644011"/>
            <a:ext cx="4657725" cy="0"/>
          </a:xfrm>
          <a:prstGeom prst="line">
            <a:avLst/>
          </a:prstGeom>
          <a:ln w="28575" cmpd="sng">
            <a:solidFill>
              <a:srgbClr val="4C99C0"/>
            </a:solidFill>
          </a:ln>
        </p:spPr>
        <p:style>
          <a:lnRef idx="1">
            <a:schemeClr val="accent1"/>
          </a:lnRef>
          <a:fillRef idx="0">
            <a:schemeClr val="accent1"/>
          </a:fillRef>
          <a:effectRef idx="0">
            <a:schemeClr val="accent1"/>
          </a:effectRef>
          <a:fontRef idx="minor">
            <a:schemeClr val="tx1"/>
          </a:fontRef>
        </p:style>
      </p:cxnSp>
      <p:sp>
        <p:nvSpPr>
          <p:cNvPr id="7" name="呦呦禄不鸣"/>
          <p:cNvSpPr/>
          <p:nvPr/>
        </p:nvSpPr>
        <p:spPr>
          <a:xfrm>
            <a:off x="5276869" y="2956309"/>
            <a:ext cx="4657724" cy="506730"/>
          </a:xfrm>
          <a:prstGeom prst="rect">
            <a:avLst/>
          </a:prstGeom>
        </p:spPr>
        <p:txBody>
          <a:bodyPr wrap="square">
            <a:spAutoFit/>
          </a:bodyPr>
          <a:lstStyle/>
          <a:p>
            <a:pPr algn="ctr">
              <a:lnSpc>
                <a:spcPct val="150000"/>
              </a:lnSpc>
            </a:pPr>
            <a:r>
              <a:rPr lang="en-US" altLang="zh-CN" dirty="0">
                <a:solidFill>
                  <a:schemeClr val="bg1">
                    <a:lumMod val="50000"/>
                  </a:schemeClr>
                </a:solidFill>
                <a:latin typeface="+mn-ea"/>
              </a:rPr>
              <a:t>1.</a:t>
            </a:r>
            <a:r>
              <a:rPr lang="zh-CN" altLang="en-US" dirty="0">
                <a:solidFill>
                  <a:schemeClr val="bg1">
                    <a:lumMod val="50000"/>
                  </a:schemeClr>
                </a:solidFill>
                <a:latin typeface="+mn-ea"/>
              </a:rPr>
              <a:t>任务目标</a:t>
            </a:r>
            <a:endParaRPr lang="zh-CN" altLang="en-US" dirty="0">
              <a:solidFill>
                <a:schemeClr val="bg1">
                  <a:lumMod val="50000"/>
                </a:schemeClr>
              </a:solidFill>
              <a:latin typeface="+mn-ea"/>
            </a:endParaRPr>
          </a:p>
        </p:txBody>
      </p:sp>
      <p:sp>
        <p:nvSpPr>
          <p:cNvPr id="8" name="呦呦禄不鸣"/>
          <p:cNvSpPr/>
          <p:nvPr/>
        </p:nvSpPr>
        <p:spPr>
          <a:xfrm rot="10800000">
            <a:off x="7713601" y="4863280"/>
            <a:ext cx="269120" cy="232000"/>
          </a:xfrm>
          <a:prstGeom prst="triangle">
            <a:avLst/>
          </a:prstGeom>
          <a:solidFill>
            <a:srgbClr val="4C9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2460" y="905090"/>
            <a:ext cx="3958642" cy="395864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74" y="1259191"/>
            <a:ext cx="3439321" cy="3374003"/>
            <a:chOff x="247054" y="1188801"/>
            <a:chExt cx="4957577" cy="4863424"/>
          </a:xfrm>
        </p:grpSpPr>
        <p:grpSp>
          <p:nvGrpSpPr>
            <p:cNvPr id="12" name="组合 11"/>
            <p:cNvGrpSpPr/>
            <p:nvPr/>
          </p:nvGrpSpPr>
          <p:grpSpPr>
            <a:xfrm>
              <a:off x="247054" y="1188801"/>
              <a:ext cx="4863424" cy="4863424"/>
              <a:chOff x="247054" y="1188801"/>
              <a:chExt cx="4863424" cy="4863424"/>
            </a:xfrm>
          </p:grpSpPr>
          <p:sp>
            <p:nvSpPr>
              <p:cNvPr id="9" name="椭圆 8"/>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14" name="椭圆 13"/>
          <p:cNvSpPr/>
          <p:nvPr/>
        </p:nvSpPr>
        <p:spPr>
          <a:xfrm>
            <a:off x="874713" y="754075"/>
            <a:ext cx="1675759" cy="1675759"/>
          </a:xfrm>
          <a:prstGeom prst="ellipse">
            <a:avLst/>
          </a:prstGeom>
          <a:solidFill>
            <a:srgbClr val="4D9E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呦呦禄不鸣"/>
          <p:cNvSpPr txBox="1"/>
          <p:nvPr/>
        </p:nvSpPr>
        <p:spPr>
          <a:xfrm>
            <a:off x="1140903" y="1012175"/>
            <a:ext cx="1096775"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7200" b="1" dirty="0">
                <a:solidFill>
                  <a:schemeClr val="bg1"/>
                </a:solidFill>
                <a:latin typeface="+mn-ea"/>
              </a:rPr>
              <a:t>贰</a:t>
            </a:r>
            <a:endParaRPr lang="zh-CN" altLang="en-US" sz="7200" b="1" dirty="0">
              <a:solidFill>
                <a:schemeClr val="bg1"/>
              </a:solidFill>
              <a:latin typeface="+mn-ea"/>
            </a:endParaRPr>
          </a:p>
        </p:txBody>
      </p:sp>
      <p:sp>
        <p:nvSpPr>
          <p:cNvPr id="3" name="呦呦禄不鸣"/>
          <p:cNvSpPr txBox="1"/>
          <p:nvPr/>
        </p:nvSpPr>
        <p:spPr>
          <a:xfrm>
            <a:off x="2488446" y="1230370"/>
            <a:ext cx="736600" cy="2062643"/>
          </a:xfrm>
          <a:prstGeom prst="rect">
            <a:avLst/>
          </a:prstGeom>
          <a:noFill/>
        </p:spPr>
        <p:txBody>
          <a:bodyPr vert="eaVert" wrap="square" rtlCol="0">
            <a:spAutoFit/>
          </a:bodyPr>
          <a:lstStyle/>
          <a:p>
            <a:r>
              <a:rPr lang="zh-CN" altLang="en-US" sz="3600" b="1" dirty="0">
                <a:solidFill>
                  <a:schemeClr val="tx1"/>
                </a:solidFill>
                <a:latin typeface="+mn-ea"/>
              </a:rPr>
              <a:t>需求分析</a:t>
            </a:r>
            <a:endParaRPr lang="zh-CN" altLang="en-US" sz="3600" b="1" dirty="0">
              <a:solidFill>
                <a:schemeClr val="tx1"/>
              </a:solidFill>
              <a:latin typeface="+mn-ea"/>
            </a:endParaRPr>
          </a:p>
        </p:txBody>
      </p:sp>
      <p:sp>
        <p:nvSpPr>
          <p:cNvPr id="15" name="呦呦禄不鸣"/>
          <p:cNvSpPr/>
          <p:nvPr/>
        </p:nvSpPr>
        <p:spPr>
          <a:xfrm>
            <a:off x="5276869" y="3375409"/>
            <a:ext cx="4657724" cy="506730"/>
          </a:xfrm>
          <a:prstGeom prst="rect">
            <a:avLst/>
          </a:prstGeom>
        </p:spPr>
        <p:txBody>
          <a:bodyPr wrap="square">
            <a:spAutoFit/>
          </a:bodyPr>
          <a:p>
            <a:pPr algn="ctr">
              <a:lnSpc>
                <a:spcPct val="150000"/>
              </a:lnSpc>
            </a:pPr>
            <a:r>
              <a:rPr lang="en-US" altLang="zh-CN" dirty="0">
                <a:solidFill>
                  <a:schemeClr val="bg1">
                    <a:lumMod val="50000"/>
                  </a:schemeClr>
                </a:solidFill>
                <a:latin typeface="+mn-ea"/>
              </a:rPr>
              <a:t>2.</a:t>
            </a:r>
            <a:r>
              <a:rPr lang="zh-CN" altLang="en-US" dirty="0">
                <a:solidFill>
                  <a:schemeClr val="bg1">
                    <a:lumMod val="50000"/>
                  </a:schemeClr>
                </a:solidFill>
                <a:latin typeface="+mn-ea"/>
              </a:rPr>
              <a:t>功能分析</a:t>
            </a:r>
            <a:endParaRPr lang="zh-CN" altLang="en-US" dirty="0">
              <a:solidFill>
                <a:schemeClr val="bg1">
                  <a:lumMod val="50000"/>
                </a:schemeClr>
              </a:solidFill>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5" grpId="0" bldLvl="0" animBg="1"/>
      <p:bldP spid="7" grpId="0"/>
      <p:bldP spid="8" grpId="0" animBg="1"/>
      <p:bldP spid="17" grpId="0" bldLvl="0" animBg="1"/>
      <p:bldP spid="14" grpId="0" animBg="1"/>
      <p:bldP spid="2" grpId="0"/>
      <p:bldP spid="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呦呦禄不鸣"/>
          <p:cNvSpPr/>
          <p:nvPr/>
        </p:nvSpPr>
        <p:spPr>
          <a:xfrm>
            <a:off x="10013400" y="4476101"/>
            <a:ext cx="2389971" cy="2138169"/>
          </a:xfrm>
          <a:prstGeom prst="triangle">
            <a:avLst/>
          </a:prstGeom>
          <a:solidFill>
            <a:srgbClr val="4769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呦呦禄不鸣"/>
          <p:cNvSpPr/>
          <p:nvPr/>
        </p:nvSpPr>
        <p:spPr>
          <a:xfrm>
            <a:off x="4096382" y="162358"/>
            <a:ext cx="1800000" cy="1800000"/>
          </a:xfrm>
          <a:prstGeom prst="ellipse">
            <a:avLst/>
          </a:prstGeom>
          <a:solidFill>
            <a:schemeClr val="tx2">
              <a:lumMod val="20000"/>
              <a:lumOff val="80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44350" r="5065" b="16130"/>
          <a:stretch>
            <a:fillRect/>
          </a:stretch>
        </p:blipFill>
        <p:spPr>
          <a:xfrm>
            <a:off x="9151330" y="5730031"/>
            <a:ext cx="3040543" cy="884098"/>
          </a:xfrm>
          <a:prstGeom prst="rect">
            <a:avLst/>
          </a:prstGeom>
        </p:spPr>
      </p:pic>
      <p:sp>
        <p:nvSpPr>
          <p:cNvPr id="19" name="呦呦禄不鸣"/>
          <p:cNvSpPr/>
          <p:nvPr/>
        </p:nvSpPr>
        <p:spPr>
          <a:xfrm>
            <a:off x="8606743" y="2108196"/>
            <a:ext cx="2456200" cy="3476625"/>
          </a:xfrm>
          <a:prstGeom prst="rect">
            <a:avLst/>
          </a:prstGeom>
        </p:spPr>
        <p:txBody>
          <a:bodyPr wrap="square">
            <a:spAutoFit/>
          </a:bodyPr>
          <a:lstStyle/>
          <a:p>
            <a:r>
              <a:rPr lang="en-US" altLang="zh-CN" sz="2000" dirty="0">
                <a:solidFill>
                  <a:srgbClr val="4C99C0"/>
                </a:solidFill>
              </a:rPr>
              <a:t>       </a:t>
            </a:r>
            <a:r>
              <a:rPr lang="zh-CN" altLang="en-US" sz="2000" dirty="0">
                <a:solidFill>
                  <a:srgbClr val="4C99C0"/>
                </a:solidFill>
              </a:rPr>
              <a:t>通过对医院系统的系统分析、系统设计、编码和调试等工作的实践，搞清楚医院系统在C程序中利用源代码是如何实现的，用到哪些数据结构，以及它的一些设计思路和科学的设计流程。</a:t>
            </a:r>
            <a:endParaRPr lang="zh-CN" altLang="en-US" sz="2000" dirty="0">
              <a:solidFill>
                <a:srgbClr val="4C99C0"/>
              </a:solidFill>
            </a:endParaRPr>
          </a:p>
        </p:txBody>
      </p:sp>
      <p:sp>
        <p:nvSpPr>
          <p:cNvPr id="20" name="呦呦禄不鸣"/>
          <p:cNvSpPr/>
          <p:nvPr/>
        </p:nvSpPr>
        <p:spPr>
          <a:xfrm>
            <a:off x="3709646" y="1962617"/>
            <a:ext cx="2456200" cy="4092575"/>
          </a:xfrm>
          <a:prstGeom prst="rect">
            <a:avLst/>
          </a:prstGeom>
        </p:spPr>
        <p:txBody>
          <a:bodyPr wrap="square">
            <a:spAutoFit/>
          </a:bodyPr>
          <a:lstStyle/>
          <a:p>
            <a:r>
              <a:rPr lang="en-US" altLang="zh-CN" sz="2000" dirty="0">
                <a:solidFill>
                  <a:srgbClr val="4C99C0"/>
                </a:solidFill>
              </a:rPr>
              <a:t>       </a:t>
            </a:r>
            <a:r>
              <a:rPr lang="zh-CN" altLang="en-US" sz="2000" dirty="0">
                <a:solidFill>
                  <a:srgbClr val="4C99C0"/>
                </a:solidFill>
              </a:rPr>
              <a:t>据程序模块划分分析，程序应该实现以下功能：</a:t>
            </a:r>
            <a:endParaRPr lang="zh-CN" altLang="en-US" sz="2000" dirty="0">
              <a:solidFill>
                <a:srgbClr val="4C99C0"/>
              </a:solidFill>
            </a:endParaRPr>
          </a:p>
          <a:p>
            <a:r>
              <a:rPr lang="en-US" altLang="zh-CN" sz="2000" dirty="0">
                <a:solidFill>
                  <a:srgbClr val="4C99C0"/>
                </a:solidFill>
              </a:rPr>
              <a:t>1</a:t>
            </a:r>
            <a:r>
              <a:rPr lang="zh-CN" altLang="en-US" sz="2000" dirty="0">
                <a:solidFill>
                  <a:srgbClr val="4C99C0"/>
                </a:solidFill>
              </a:rPr>
              <a:t>.医院地点介绍</a:t>
            </a:r>
            <a:endParaRPr lang="zh-CN" altLang="en-US" sz="2000" dirty="0">
              <a:solidFill>
                <a:srgbClr val="4C99C0"/>
              </a:solidFill>
            </a:endParaRPr>
          </a:p>
          <a:p>
            <a:r>
              <a:rPr lang="en-US" altLang="zh-CN" sz="2000" dirty="0">
                <a:solidFill>
                  <a:srgbClr val="4C99C0"/>
                </a:solidFill>
              </a:rPr>
              <a:t>2</a:t>
            </a:r>
            <a:r>
              <a:rPr lang="zh-CN" altLang="en-US" sz="2000" dirty="0">
                <a:solidFill>
                  <a:srgbClr val="4C99C0"/>
                </a:solidFill>
              </a:rPr>
              <a:t>.查看路线</a:t>
            </a:r>
            <a:endParaRPr lang="zh-CN" altLang="en-US" sz="2000" dirty="0">
              <a:solidFill>
                <a:srgbClr val="4C99C0"/>
              </a:solidFill>
            </a:endParaRPr>
          </a:p>
          <a:p>
            <a:r>
              <a:rPr lang="en-US" altLang="zh-CN" sz="2000" dirty="0">
                <a:solidFill>
                  <a:srgbClr val="4C99C0"/>
                </a:solidFill>
              </a:rPr>
              <a:t>3</a:t>
            </a:r>
            <a:r>
              <a:rPr lang="zh-CN" altLang="en-US" sz="2000" dirty="0">
                <a:solidFill>
                  <a:srgbClr val="4C99C0"/>
                </a:solidFill>
              </a:rPr>
              <a:t>.查询地点间最短路径</a:t>
            </a:r>
            <a:endParaRPr lang="zh-CN" altLang="en-US" sz="2000" dirty="0">
              <a:solidFill>
                <a:srgbClr val="4C99C0"/>
              </a:solidFill>
            </a:endParaRPr>
          </a:p>
          <a:p>
            <a:r>
              <a:rPr lang="en-US" altLang="zh-CN" sz="2000" dirty="0">
                <a:solidFill>
                  <a:srgbClr val="4C99C0"/>
                </a:solidFill>
              </a:rPr>
              <a:t>4</a:t>
            </a:r>
            <a:r>
              <a:rPr lang="zh-CN" altLang="en-US" sz="2000" dirty="0">
                <a:solidFill>
                  <a:srgbClr val="4C99C0"/>
                </a:solidFill>
              </a:rPr>
              <a:t>.地点信息查询</a:t>
            </a:r>
            <a:endParaRPr lang="zh-CN" altLang="en-US" sz="2000" dirty="0">
              <a:solidFill>
                <a:srgbClr val="4C99C0"/>
              </a:solidFill>
            </a:endParaRPr>
          </a:p>
          <a:p>
            <a:r>
              <a:rPr lang="en-US" altLang="zh-CN" sz="2000" dirty="0">
                <a:solidFill>
                  <a:srgbClr val="4C99C0"/>
                </a:solidFill>
              </a:rPr>
              <a:t>5</a:t>
            </a:r>
            <a:r>
              <a:rPr lang="zh-CN" altLang="en-US" sz="2000" dirty="0">
                <a:solidFill>
                  <a:srgbClr val="4C99C0"/>
                </a:solidFill>
              </a:rPr>
              <a:t>.更改图信息</a:t>
            </a:r>
            <a:endParaRPr lang="zh-CN" altLang="en-US" sz="2000" dirty="0">
              <a:solidFill>
                <a:srgbClr val="4C99C0"/>
              </a:solidFill>
            </a:endParaRPr>
          </a:p>
          <a:p>
            <a:r>
              <a:rPr lang="en-US" altLang="zh-CN" sz="2000" dirty="0">
                <a:solidFill>
                  <a:srgbClr val="4C99C0"/>
                </a:solidFill>
              </a:rPr>
              <a:t>6</a:t>
            </a:r>
            <a:r>
              <a:rPr lang="zh-CN" altLang="en-US" sz="2000" dirty="0">
                <a:solidFill>
                  <a:srgbClr val="4C99C0"/>
                </a:solidFill>
              </a:rPr>
              <a:t>.查询两地间可行路径</a:t>
            </a:r>
            <a:endParaRPr lang="zh-CN" altLang="en-US" sz="2000" dirty="0">
              <a:solidFill>
                <a:srgbClr val="4C99C0"/>
              </a:solidFill>
            </a:endParaRPr>
          </a:p>
          <a:p>
            <a:r>
              <a:rPr lang="en-US" altLang="zh-CN" sz="2000" dirty="0">
                <a:solidFill>
                  <a:srgbClr val="4C99C0"/>
                </a:solidFill>
              </a:rPr>
              <a:t>7</a:t>
            </a:r>
            <a:r>
              <a:rPr lang="zh-CN" altLang="en-US" sz="2000" dirty="0">
                <a:solidFill>
                  <a:srgbClr val="4C99C0"/>
                </a:solidFill>
              </a:rPr>
              <a:t>.打印邻接矩阵</a:t>
            </a:r>
            <a:endParaRPr lang="zh-CN" altLang="en-US" sz="2000" dirty="0">
              <a:solidFill>
                <a:srgbClr val="4C99C0"/>
              </a:solidFill>
            </a:endParaRPr>
          </a:p>
          <a:p>
            <a:r>
              <a:rPr lang="en-US" altLang="zh-CN" sz="2000" dirty="0">
                <a:solidFill>
                  <a:srgbClr val="4C99C0"/>
                </a:solidFill>
              </a:rPr>
              <a:t>8</a:t>
            </a:r>
            <a:r>
              <a:rPr lang="zh-CN" altLang="en-US" sz="2000" dirty="0">
                <a:solidFill>
                  <a:srgbClr val="4C99C0"/>
                </a:solidFill>
              </a:rPr>
              <a:t>.退出</a:t>
            </a:r>
            <a:endParaRPr lang="zh-CN" altLang="en-US" sz="2000" dirty="0">
              <a:solidFill>
                <a:srgbClr val="4C99C0"/>
              </a:solidFill>
            </a:endParaRPr>
          </a:p>
        </p:txBody>
      </p:sp>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8918" t="21138" r="21085" b="32458"/>
          <a:stretch>
            <a:fillRect/>
          </a:stretch>
        </p:blipFill>
        <p:spPr>
          <a:xfrm rot="21314296" flipH="1">
            <a:off x="10421606" y="5703723"/>
            <a:ext cx="1573826" cy="1090987"/>
          </a:xfrm>
          <a:prstGeom prst="rect">
            <a:avLst/>
          </a:prstGeom>
        </p:spPr>
      </p:pic>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8803397" y="5951811"/>
            <a:ext cx="2022158" cy="759585"/>
          </a:xfrm>
          <a:prstGeom prst="rect">
            <a:avLst/>
          </a:prstGeom>
        </p:spPr>
      </p:pic>
      <p:sp>
        <p:nvSpPr>
          <p:cNvPr id="23" name="矩形 22"/>
          <p:cNvSpPr/>
          <p:nvPr/>
        </p:nvSpPr>
        <p:spPr>
          <a:xfrm>
            <a:off x="0" y="0"/>
            <a:ext cx="2645229" cy="6857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l="27115" t="44350" r="52641" b="19931"/>
          <a:stretch>
            <a:fillRect/>
          </a:stretch>
        </p:blipFill>
        <p:spPr>
          <a:xfrm>
            <a:off x="1" y="3004457"/>
            <a:ext cx="2645229" cy="3853542"/>
          </a:xfrm>
          <a:custGeom>
            <a:avLst/>
            <a:gdLst>
              <a:gd name="connsiteX0" fmla="*/ 0 w 2645229"/>
              <a:gd name="connsiteY0" fmla="*/ 0 h 3853542"/>
              <a:gd name="connsiteX1" fmla="*/ 2645229 w 2645229"/>
              <a:gd name="connsiteY1" fmla="*/ 0 h 3853542"/>
              <a:gd name="connsiteX2" fmla="*/ 2645229 w 2645229"/>
              <a:gd name="connsiteY2" fmla="*/ 3853542 h 3853542"/>
              <a:gd name="connsiteX3" fmla="*/ 0 w 2645229"/>
              <a:gd name="connsiteY3" fmla="*/ 3853542 h 3853542"/>
            </a:gdLst>
            <a:ahLst/>
            <a:cxnLst>
              <a:cxn ang="0">
                <a:pos x="connsiteX0" y="connsiteY0"/>
              </a:cxn>
              <a:cxn ang="0">
                <a:pos x="connsiteX1" y="connsiteY1"/>
              </a:cxn>
              <a:cxn ang="0">
                <a:pos x="connsiteX2" y="connsiteY2"/>
              </a:cxn>
              <a:cxn ang="0">
                <a:pos x="connsiteX3" y="connsiteY3"/>
              </a:cxn>
            </a:cxnLst>
            <a:rect l="l" t="t" r="r" b="b"/>
            <a:pathLst>
              <a:path w="2645229" h="3853542">
                <a:moveTo>
                  <a:pt x="0" y="0"/>
                </a:moveTo>
                <a:lnTo>
                  <a:pt x="2645229" y="0"/>
                </a:lnTo>
                <a:lnTo>
                  <a:pt x="2645229" y="3853542"/>
                </a:lnTo>
                <a:lnTo>
                  <a:pt x="0" y="3853542"/>
                </a:lnTo>
                <a:close/>
              </a:path>
            </a:pathLst>
          </a:custGeom>
        </p:spPr>
      </p:pic>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39994" t="34842" r="36639" b="32130"/>
          <a:stretch>
            <a:fillRect/>
          </a:stretch>
        </p:blipFill>
        <p:spPr>
          <a:xfrm flipH="1">
            <a:off x="1" y="3770981"/>
            <a:ext cx="2645229" cy="3087018"/>
          </a:xfrm>
          <a:custGeom>
            <a:avLst/>
            <a:gdLst>
              <a:gd name="connsiteX0" fmla="*/ 2645229 w 2645229"/>
              <a:gd name="connsiteY0" fmla="*/ 0 h 3087018"/>
              <a:gd name="connsiteX1" fmla="*/ 0 w 2645229"/>
              <a:gd name="connsiteY1" fmla="*/ 0 h 3087018"/>
              <a:gd name="connsiteX2" fmla="*/ 0 w 2645229"/>
              <a:gd name="connsiteY2" fmla="*/ 3087018 h 3087018"/>
              <a:gd name="connsiteX3" fmla="*/ 2645229 w 2645229"/>
              <a:gd name="connsiteY3" fmla="*/ 3087018 h 3087018"/>
            </a:gdLst>
            <a:ahLst/>
            <a:cxnLst>
              <a:cxn ang="0">
                <a:pos x="connsiteX0" y="connsiteY0"/>
              </a:cxn>
              <a:cxn ang="0">
                <a:pos x="connsiteX1" y="connsiteY1"/>
              </a:cxn>
              <a:cxn ang="0">
                <a:pos x="connsiteX2" y="connsiteY2"/>
              </a:cxn>
              <a:cxn ang="0">
                <a:pos x="connsiteX3" y="connsiteY3"/>
              </a:cxn>
            </a:cxnLst>
            <a:rect l="l" t="t" r="r" b="b"/>
            <a:pathLst>
              <a:path w="2645229" h="3087018">
                <a:moveTo>
                  <a:pt x="2645229" y="0"/>
                </a:moveTo>
                <a:lnTo>
                  <a:pt x="0" y="0"/>
                </a:lnTo>
                <a:lnTo>
                  <a:pt x="0" y="3087018"/>
                </a:lnTo>
                <a:lnTo>
                  <a:pt x="2645229" y="3087018"/>
                </a:lnTo>
                <a:close/>
              </a:path>
            </a:pathLst>
          </a:custGeom>
        </p:spPr>
      </p:pic>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t="44350" r="42104" b="19201"/>
          <a:stretch>
            <a:fillRect/>
          </a:stretch>
        </p:blipFill>
        <p:spPr>
          <a:xfrm>
            <a:off x="790952" y="4931228"/>
            <a:ext cx="1854277" cy="1926771"/>
          </a:xfrm>
          <a:custGeom>
            <a:avLst/>
            <a:gdLst>
              <a:gd name="connsiteX0" fmla="*/ 0 w 1854277"/>
              <a:gd name="connsiteY0" fmla="*/ 0 h 1926771"/>
              <a:gd name="connsiteX1" fmla="*/ 1854277 w 1854277"/>
              <a:gd name="connsiteY1" fmla="*/ 0 h 1926771"/>
              <a:gd name="connsiteX2" fmla="*/ 1854277 w 1854277"/>
              <a:gd name="connsiteY2" fmla="*/ 1926771 h 1926771"/>
              <a:gd name="connsiteX3" fmla="*/ 0 w 1854277"/>
              <a:gd name="connsiteY3" fmla="*/ 1926771 h 1926771"/>
            </a:gdLst>
            <a:ahLst/>
            <a:cxnLst>
              <a:cxn ang="0">
                <a:pos x="connsiteX0" y="connsiteY0"/>
              </a:cxn>
              <a:cxn ang="0">
                <a:pos x="connsiteX1" y="connsiteY1"/>
              </a:cxn>
              <a:cxn ang="0">
                <a:pos x="connsiteX2" y="connsiteY2"/>
              </a:cxn>
              <a:cxn ang="0">
                <a:pos x="connsiteX3" y="connsiteY3"/>
              </a:cxn>
            </a:cxnLst>
            <a:rect l="l" t="t" r="r" b="b"/>
            <a:pathLst>
              <a:path w="1854277" h="1926771">
                <a:moveTo>
                  <a:pt x="0" y="0"/>
                </a:moveTo>
                <a:lnTo>
                  <a:pt x="1854277" y="0"/>
                </a:lnTo>
                <a:lnTo>
                  <a:pt x="1854277" y="1926771"/>
                </a:lnTo>
                <a:lnTo>
                  <a:pt x="0" y="1926771"/>
                </a:lnTo>
                <a:close/>
              </a:path>
            </a:pathLst>
          </a:custGeom>
        </p:spPr>
      </p:pic>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l="30637" t="34842" r="1105" b="28451"/>
          <a:stretch>
            <a:fillRect/>
          </a:stretch>
        </p:blipFill>
        <p:spPr>
          <a:xfrm flipH="1">
            <a:off x="-62819" y="5486398"/>
            <a:ext cx="2722258" cy="1371601"/>
          </a:xfrm>
          <a:prstGeom prst="rect">
            <a:avLst/>
          </a:prstGeom>
        </p:spPr>
      </p:pic>
      <p:sp>
        <p:nvSpPr>
          <p:cNvPr id="29" name="呦呦禄不鸣"/>
          <p:cNvSpPr txBox="1"/>
          <p:nvPr/>
        </p:nvSpPr>
        <p:spPr>
          <a:xfrm>
            <a:off x="901430" y="873293"/>
            <a:ext cx="736600" cy="2062643"/>
          </a:xfrm>
          <a:prstGeom prst="rect">
            <a:avLst/>
          </a:prstGeom>
          <a:noFill/>
          <a:effectLst>
            <a:outerShdw blurRad="50800" dist="38100" dir="2700000" algn="tl" rotWithShape="0">
              <a:prstClr val="black">
                <a:alpha val="40000"/>
              </a:prstClr>
            </a:outerShdw>
          </a:effectLst>
        </p:spPr>
        <p:txBody>
          <a:bodyPr vert="eaVert" wrap="square" rtlCol="0">
            <a:spAutoFit/>
          </a:bodyPr>
          <a:lstStyle/>
          <a:p>
            <a:r>
              <a:rPr lang="zh-CN" altLang="en-US" sz="3600" dirty="0">
                <a:solidFill>
                  <a:srgbClr val="47698B"/>
                </a:solidFill>
                <a:latin typeface="+mn-ea"/>
              </a:rPr>
              <a:t>需求分析</a:t>
            </a:r>
            <a:endParaRPr lang="zh-CN" altLang="en-US" sz="3600" dirty="0">
              <a:solidFill>
                <a:srgbClr val="47698B"/>
              </a:solidFill>
              <a:latin typeface="+mn-ea"/>
            </a:endParaRPr>
          </a:p>
        </p:txBody>
      </p:sp>
      <p:sp>
        <p:nvSpPr>
          <p:cNvPr id="2" name="呦呦禄不鸣"/>
          <p:cNvSpPr/>
          <p:nvPr/>
        </p:nvSpPr>
        <p:spPr>
          <a:xfrm>
            <a:off x="8934447" y="162358"/>
            <a:ext cx="1800000" cy="1800000"/>
          </a:xfrm>
          <a:prstGeom prst="ellipse">
            <a:avLst/>
          </a:prstGeom>
          <a:solidFill>
            <a:schemeClr val="tx2">
              <a:lumMod val="20000"/>
              <a:lumOff val="80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31" name="文本框 30"/>
          <p:cNvSpPr txBox="1"/>
          <p:nvPr/>
        </p:nvSpPr>
        <p:spPr>
          <a:xfrm>
            <a:off x="9131610" y="874675"/>
            <a:ext cx="1407160" cy="460375"/>
          </a:xfrm>
          <a:prstGeom prst="rect">
            <a:avLst/>
          </a:prstGeom>
          <a:noFill/>
        </p:spPr>
        <p:txBody>
          <a:bodyPr wrap="none" rtlCol="0">
            <a:spAutoFit/>
          </a:bodyPr>
          <a:p>
            <a:pPr algn="l"/>
            <a:r>
              <a:rPr lang="zh-CN" altLang="en-US" sz="2400" b="1" dirty="0">
                <a:solidFill>
                  <a:srgbClr val="47698B"/>
                </a:solidFill>
              </a:rPr>
              <a:t>任务目标</a:t>
            </a:r>
            <a:endParaRPr lang="zh-CN" altLang="en-US" sz="2400" b="1" dirty="0">
              <a:solidFill>
                <a:srgbClr val="47698B"/>
              </a:solidFill>
            </a:endParaRPr>
          </a:p>
        </p:txBody>
      </p:sp>
      <p:sp>
        <p:nvSpPr>
          <p:cNvPr id="5" name="文本框 4"/>
          <p:cNvSpPr txBox="1"/>
          <p:nvPr/>
        </p:nvSpPr>
        <p:spPr>
          <a:xfrm>
            <a:off x="4293545" y="799110"/>
            <a:ext cx="1407160" cy="460375"/>
          </a:xfrm>
          <a:prstGeom prst="rect">
            <a:avLst/>
          </a:prstGeom>
          <a:noFill/>
        </p:spPr>
        <p:txBody>
          <a:bodyPr wrap="none" rtlCol="0">
            <a:spAutoFit/>
          </a:bodyPr>
          <a:p>
            <a:pPr algn="l"/>
            <a:r>
              <a:rPr lang="zh-CN" altLang="en-US" sz="2400" b="1" dirty="0">
                <a:solidFill>
                  <a:srgbClr val="47698B"/>
                </a:solidFill>
              </a:rPr>
              <a:t>功能分析</a:t>
            </a:r>
            <a:endParaRPr lang="zh-CN" altLang="en-US" sz="2400" b="1" dirty="0">
              <a:solidFill>
                <a:srgbClr val="47698B"/>
              </a:solidFill>
            </a:endParaRPr>
          </a:p>
        </p:txBody>
      </p:sp>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l="32648" t="39524" b="15714"/>
          <a:stretch>
            <a:fillRect/>
          </a:stretch>
        </p:blipFill>
        <p:spPr>
          <a:xfrm>
            <a:off x="2710633" y="722724"/>
            <a:ext cx="1320022" cy="61278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32648" t="39524" b="15714"/>
          <a:stretch>
            <a:fillRect/>
          </a:stretch>
        </p:blipFill>
        <p:spPr>
          <a:xfrm>
            <a:off x="7614103" y="798924"/>
            <a:ext cx="1320022" cy="612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par>
                          <p:cTn id="69" fill="hold">
                            <p:stCondLst>
                              <p:cond delay="6000"/>
                            </p:stCondLst>
                            <p:childTnLst>
                              <p:par>
                                <p:cTn id="70" presetID="42" presetClass="entr" presetSubtype="0"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childTnLst>
                          </p:cTn>
                        </p:par>
                        <p:par>
                          <p:cTn id="75" fill="hold">
                            <p:stCondLst>
                              <p:cond delay="7000"/>
                            </p:stCondLst>
                            <p:childTnLst>
                              <p:par>
                                <p:cTn id="76" presetID="42"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1000"/>
                                        <p:tgtEl>
                                          <p:spTgt spid="19"/>
                                        </p:tgtEl>
                                      </p:cBhvr>
                                    </p:animEffect>
                                    <p:anim calcmode="lin" valueType="num">
                                      <p:cBhvr>
                                        <p:cTn id="79" dur="1000" fill="hold"/>
                                        <p:tgtEl>
                                          <p:spTgt spid="19"/>
                                        </p:tgtEl>
                                        <p:attrNameLst>
                                          <p:attrName>ppt_x</p:attrName>
                                        </p:attrNameLst>
                                      </p:cBhvr>
                                      <p:tavLst>
                                        <p:tav tm="0">
                                          <p:val>
                                            <p:strVal val="#ppt_x"/>
                                          </p:val>
                                        </p:tav>
                                        <p:tav tm="100000">
                                          <p:val>
                                            <p:strVal val="#ppt_x"/>
                                          </p:val>
                                        </p:tav>
                                      </p:tavLst>
                                    </p:anim>
                                    <p:anim calcmode="lin" valueType="num">
                                      <p:cBhvr>
                                        <p:cTn id="80" dur="1000" fill="hold"/>
                                        <p:tgtEl>
                                          <p:spTgt spid="19"/>
                                        </p:tgtEl>
                                        <p:attrNameLst>
                                          <p:attrName>ppt_y</p:attrName>
                                        </p:attrNameLst>
                                      </p:cBhvr>
                                      <p:tavLst>
                                        <p:tav tm="0">
                                          <p:val>
                                            <p:strVal val="#ppt_y+.1"/>
                                          </p:val>
                                        </p:tav>
                                        <p:tav tm="100000">
                                          <p:val>
                                            <p:strVal val="#ppt_y"/>
                                          </p:val>
                                        </p:tav>
                                      </p:tavLst>
                                    </p:anim>
                                  </p:childTnLst>
                                </p:cTn>
                              </p:par>
                            </p:childTnLst>
                          </p:cTn>
                        </p:par>
                        <p:par>
                          <p:cTn id="81" fill="hold">
                            <p:stCondLst>
                              <p:cond delay="8000"/>
                            </p:stCondLst>
                            <p:childTnLst>
                              <p:par>
                                <p:cTn id="82" presetID="42" presetClass="entr" presetSubtype="0" fill="hold" grpId="0"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1000"/>
                                        <p:tgtEl>
                                          <p:spTgt spid="2"/>
                                        </p:tgtEl>
                                      </p:cBhvr>
                                    </p:animEffect>
                                    <p:anim calcmode="lin" valueType="num">
                                      <p:cBhvr>
                                        <p:cTn id="85" dur="1000" fill="hold"/>
                                        <p:tgtEl>
                                          <p:spTgt spid="2"/>
                                        </p:tgtEl>
                                        <p:attrNameLst>
                                          <p:attrName>ppt_x</p:attrName>
                                        </p:attrNameLst>
                                      </p:cBhvr>
                                      <p:tavLst>
                                        <p:tav tm="0">
                                          <p:val>
                                            <p:strVal val="#ppt_x"/>
                                          </p:val>
                                        </p:tav>
                                        <p:tav tm="100000">
                                          <p:val>
                                            <p:strVal val="#ppt_x"/>
                                          </p:val>
                                        </p:tav>
                                      </p:tavLst>
                                    </p:anim>
                                    <p:anim calcmode="lin" valueType="num">
                                      <p:cBhvr>
                                        <p:cTn id="86" dur="1000" fill="hold"/>
                                        <p:tgtEl>
                                          <p:spTgt spid="2"/>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left)">
                                      <p:cBhvr>
                                        <p:cTn id="90" dur="500"/>
                                        <p:tgtEl>
                                          <p:spTgt spid="31"/>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wipe(left)">
                                      <p:cBhvr>
                                        <p:cTn id="94" dur="500"/>
                                        <p:tgtEl>
                                          <p:spTgt spid="5"/>
                                        </p:tgtEl>
                                      </p:cBhvr>
                                    </p:animEffect>
                                  </p:childTnLst>
                                </p:cTn>
                              </p:par>
                            </p:childTnLst>
                          </p:cTn>
                        </p:par>
                        <p:par>
                          <p:cTn id="95" fill="hold">
                            <p:stCondLst>
                              <p:cond delay="10000"/>
                            </p:stCondLst>
                            <p:childTnLst>
                              <p:par>
                                <p:cTn id="96" presetID="22" presetClass="entr" presetSubtype="8"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left)">
                                      <p:cBhvr>
                                        <p:cTn id="98" dur="500"/>
                                        <p:tgtEl>
                                          <p:spTgt spid="37"/>
                                        </p:tgtEl>
                                      </p:cBhvr>
                                    </p:animEffect>
                                  </p:childTnLst>
                                </p:cTn>
                              </p:par>
                            </p:childTnLst>
                          </p:cTn>
                        </p:par>
                        <p:par>
                          <p:cTn id="99" fill="hold">
                            <p:stCondLst>
                              <p:cond delay="10500"/>
                            </p:stCondLst>
                            <p:childTnLst>
                              <p:par>
                                <p:cTn id="100" presetID="22" presetClass="entr" presetSubtype="8" fill="hold" nodeType="after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19" grpId="0"/>
      <p:bldP spid="20" grpId="0"/>
      <p:bldP spid="23" grpId="0" animBg="1"/>
      <p:bldP spid="29" grpId="0" bldLvl="0" animBg="1"/>
      <p:bldP spid="2" grpId="0" bldLvl="0" animBg="1"/>
      <p:bldP spid="31"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698B">
            <a:alpha val="50000"/>
          </a:srgbClr>
        </a:solidFill>
        <a:effectLst/>
      </p:bgPr>
    </p:bg>
    <p:spTree>
      <p:nvGrpSpPr>
        <p:cNvPr id="1" name=""/>
        <p:cNvGrpSpPr/>
        <p:nvPr/>
      </p:nvGrpSpPr>
      <p:grpSpPr>
        <a:xfrm>
          <a:off x="0" y="0"/>
          <a:ext cx="0" cy="0"/>
          <a:chOff x="0" y="0"/>
          <a:chExt cx="0" cy="0"/>
        </a:xfrm>
      </p:grpSpPr>
      <p:sp>
        <p:nvSpPr>
          <p:cNvPr id="16" name="矩形: 对角圆角 15"/>
          <p:cNvSpPr/>
          <p:nvPr/>
        </p:nvSpPr>
        <p:spPr>
          <a:xfrm>
            <a:off x="1932287" y="4702909"/>
            <a:ext cx="8930520" cy="4705153"/>
          </a:xfrm>
          <a:prstGeom prst="round2DiagRect">
            <a:avLst/>
          </a:prstGeom>
          <a:solidFill>
            <a:schemeClr val="bg1">
              <a:lumMod val="95000"/>
              <a:alpha val="97000"/>
            </a:schemeClr>
          </a:solidFill>
          <a:ln w="38100">
            <a:noFill/>
            <a:prstDash val="lgDashDot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呦呦禄不鸣"/>
          <p:cNvSpPr txBox="1"/>
          <p:nvPr/>
        </p:nvSpPr>
        <p:spPr>
          <a:xfrm>
            <a:off x="6721754" y="1846576"/>
            <a:ext cx="2622663" cy="5835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6" name="呦呦禄不鸣"/>
          <p:cNvCxnSpPr/>
          <p:nvPr/>
        </p:nvCxnSpPr>
        <p:spPr>
          <a:xfrm>
            <a:off x="5490229" y="2644011"/>
            <a:ext cx="4657725" cy="0"/>
          </a:xfrm>
          <a:prstGeom prst="line">
            <a:avLst/>
          </a:prstGeom>
          <a:ln w="28575" cmpd="sng">
            <a:solidFill>
              <a:srgbClr val="4C99C0"/>
            </a:solidFill>
          </a:ln>
        </p:spPr>
        <p:style>
          <a:lnRef idx="1">
            <a:schemeClr val="accent1"/>
          </a:lnRef>
          <a:fillRef idx="0">
            <a:schemeClr val="accent1"/>
          </a:fillRef>
          <a:effectRef idx="0">
            <a:schemeClr val="accent1"/>
          </a:effectRef>
          <a:fontRef idx="minor">
            <a:schemeClr val="tx1"/>
          </a:fontRef>
        </p:style>
      </p:cxnSp>
      <p:sp>
        <p:nvSpPr>
          <p:cNvPr id="8" name="呦呦禄不鸣"/>
          <p:cNvSpPr/>
          <p:nvPr/>
        </p:nvSpPr>
        <p:spPr>
          <a:xfrm rot="10800000">
            <a:off x="7471031" y="4873440"/>
            <a:ext cx="269120" cy="232000"/>
          </a:xfrm>
          <a:prstGeom prst="triangle">
            <a:avLst/>
          </a:prstGeom>
          <a:solidFill>
            <a:srgbClr val="4C9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9760" y="915250"/>
            <a:ext cx="3958642" cy="395864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74" y="1259191"/>
            <a:ext cx="3439321" cy="3374003"/>
            <a:chOff x="247054" y="1188801"/>
            <a:chExt cx="4957577" cy="4863424"/>
          </a:xfrm>
        </p:grpSpPr>
        <p:grpSp>
          <p:nvGrpSpPr>
            <p:cNvPr id="12" name="组合 11"/>
            <p:cNvGrpSpPr/>
            <p:nvPr/>
          </p:nvGrpSpPr>
          <p:grpSpPr>
            <a:xfrm>
              <a:off x="247054" y="1188801"/>
              <a:ext cx="4863424" cy="4863424"/>
              <a:chOff x="247054" y="1188801"/>
              <a:chExt cx="4863424" cy="4863424"/>
            </a:xfrm>
          </p:grpSpPr>
          <p:sp>
            <p:nvSpPr>
              <p:cNvPr id="9" name="椭圆 8"/>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14" name="椭圆 13"/>
          <p:cNvSpPr/>
          <p:nvPr/>
        </p:nvSpPr>
        <p:spPr>
          <a:xfrm>
            <a:off x="874713" y="754075"/>
            <a:ext cx="1675759" cy="1675759"/>
          </a:xfrm>
          <a:prstGeom prst="ellipse">
            <a:avLst/>
          </a:prstGeom>
          <a:solidFill>
            <a:srgbClr val="4D9E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呦呦禄不鸣"/>
          <p:cNvSpPr txBox="1"/>
          <p:nvPr/>
        </p:nvSpPr>
        <p:spPr>
          <a:xfrm>
            <a:off x="1140903" y="1012175"/>
            <a:ext cx="109356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7200" b="1" dirty="0">
                <a:solidFill>
                  <a:schemeClr val="bg1"/>
                </a:solidFill>
                <a:latin typeface="+mn-ea"/>
              </a:rPr>
              <a:t>叁</a:t>
            </a:r>
            <a:endParaRPr lang="zh-CN" altLang="en-US" sz="7200" b="1" dirty="0">
              <a:solidFill>
                <a:schemeClr val="bg1"/>
              </a:solidFill>
              <a:latin typeface="+mn-ea"/>
            </a:endParaRPr>
          </a:p>
        </p:txBody>
      </p:sp>
      <p:sp>
        <p:nvSpPr>
          <p:cNvPr id="3" name="呦呦禄不鸣"/>
          <p:cNvSpPr txBox="1"/>
          <p:nvPr/>
        </p:nvSpPr>
        <p:spPr>
          <a:xfrm>
            <a:off x="2211586" y="1230370"/>
            <a:ext cx="1013460" cy="2062643"/>
          </a:xfrm>
          <a:prstGeom prst="rect">
            <a:avLst/>
          </a:prstGeom>
          <a:noFill/>
        </p:spPr>
        <p:txBody>
          <a:bodyPr vert="eaVert" wrap="square" rtlCol="0">
            <a:spAutoFit/>
          </a:bodyPr>
          <a:lstStyle/>
          <a:p>
            <a:r>
              <a:rPr lang="zh-CN" altLang="en-US" sz="3600" dirty="0">
                <a:solidFill>
                  <a:schemeClr val="tx1"/>
                </a:solidFill>
                <a:latin typeface="+mn-ea"/>
              </a:rPr>
              <a:t>设计内容</a:t>
            </a:r>
            <a:endParaRPr lang="zh-CN" altLang="en-US" sz="3600" dirty="0">
              <a:solidFill>
                <a:schemeClr val="bg1"/>
              </a:solidFill>
              <a:latin typeface="+mn-ea"/>
            </a:endParaRPr>
          </a:p>
          <a:p>
            <a:endParaRPr lang="zh-CN" altLang="en-US" dirty="0"/>
          </a:p>
        </p:txBody>
      </p:sp>
      <p:sp>
        <p:nvSpPr>
          <p:cNvPr id="15" name="呦呦禄不鸣"/>
          <p:cNvSpPr/>
          <p:nvPr/>
        </p:nvSpPr>
        <p:spPr>
          <a:xfrm>
            <a:off x="5276869" y="2956309"/>
            <a:ext cx="4657724" cy="506730"/>
          </a:xfrm>
          <a:prstGeom prst="rect">
            <a:avLst/>
          </a:prstGeom>
        </p:spPr>
        <p:txBody>
          <a:bodyPr wrap="square">
            <a:spAutoFit/>
          </a:bodyPr>
          <a:p>
            <a:pPr algn="ctr">
              <a:lnSpc>
                <a:spcPct val="150000"/>
              </a:lnSpc>
            </a:pPr>
            <a:r>
              <a:rPr lang="en-US" altLang="zh-CN" dirty="0">
                <a:solidFill>
                  <a:schemeClr val="bg1">
                    <a:lumMod val="50000"/>
                  </a:schemeClr>
                </a:solidFill>
                <a:latin typeface="+mn-ea"/>
              </a:rPr>
              <a:t>1.</a:t>
            </a:r>
            <a:r>
              <a:rPr lang="zh-CN" altLang="en-US" dirty="0">
                <a:solidFill>
                  <a:schemeClr val="bg1">
                    <a:lumMod val="50000"/>
                  </a:schemeClr>
                </a:solidFill>
                <a:latin typeface="+mn-ea"/>
              </a:rPr>
              <a:t>总体设计</a:t>
            </a:r>
            <a:endParaRPr lang="zh-CN" altLang="en-US" dirty="0">
              <a:solidFill>
                <a:schemeClr val="bg1">
                  <a:lumMod val="50000"/>
                </a:schemeClr>
              </a:solidFill>
              <a:latin typeface="+mn-ea"/>
            </a:endParaRPr>
          </a:p>
        </p:txBody>
      </p:sp>
      <p:sp>
        <p:nvSpPr>
          <p:cNvPr id="18" name="呦呦禄不鸣"/>
          <p:cNvSpPr/>
          <p:nvPr/>
        </p:nvSpPr>
        <p:spPr>
          <a:xfrm>
            <a:off x="5276869" y="3463039"/>
            <a:ext cx="4657724" cy="506730"/>
          </a:xfrm>
          <a:prstGeom prst="rect">
            <a:avLst/>
          </a:prstGeom>
        </p:spPr>
        <p:txBody>
          <a:bodyPr wrap="square">
            <a:spAutoFit/>
          </a:bodyPr>
          <a:lstStyle/>
          <a:p>
            <a:pPr algn="ctr">
              <a:lnSpc>
                <a:spcPct val="150000"/>
              </a:lnSpc>
            </a:pPr>
            <a:r>
              <a:rPr lang="en-US" altLang="zh-CN" dirty="0">
                <a:solidFill>
                  <a:schemeClr val="bg1">
                    <a:lumMod val="50000"/>
                  </a:schemeClr>
                </a:solidFill>
                <a:latin typeface="+mn-ea"/>
              </a:rPr>
              <a:t>2.</a:t>
            </a:r>
            <a:r>
              <a:rPr lang="zh-CN" altLang="en-US" dirty="0">
                <a:solidFill>
                  <a:schemeClr val="bg1">
                    <a:lumMod val="50000"/>
                  </a:schemeClr>
                </a:solidFill>
                <a:latin typeface="+mn-ea"/>
              </a:rPr>
              <a:t>详细设计</a:t>
            </a:r>
            <a:endParaRPr lang="zh-CN" altLang="en-US" dirty="0">
              <a:solidFill>
                <a:schemeClr val="bg1">
                  <a:lumMod val="50000"/>
                </a:schemeClr>
              </a:solidFill>
              <a:latin typeface="+mn-ea"/>
            </a:endParaRPr>
          </a:p>
        </p:txBody>
      </p:sp>
      <p:sp>
        <p:nvSpPr>
          <p:cNvPr id="19" name="呦呦禄不鸣"/>
          <p:cNvSpPr/>
          <p:nvPr/>
        </p:nvSpPr>
        <p:spPr>
          <a:xfrm>
            <a:off x="5276234" y="3915159"/>
            <a:ext cx="4657724" cy="506730"/>
          </a:xfrm>
          <a:prstGeom prst="rect">
            <a:avLst/>
          </a:prstGeom>
        </p:spPr>
        <p:txBody>
          <a:bodyPr wrap="square">
            <a:spAutoFit/>
          </a:bodyPr>
          <a:p>
            <a:pPr algn="ctr">
              <a:lnSpc>
                <a:spcPct val="150000"/>
              </a:lnSpc>
            </a:pPr>
            <a:r>
              <a:rPr lang="en-US" altLang="zh-CN" dirty="0">
                <a:solidFill>
                  <a:schemeClr val="bg1">
                    <a:lumMod val="50000"/>
                  </a:schemeClr>
                </a:solidFill>
                <a:latin typeface="+mn-ea"/>
              </a:rPr>
              <a:t>3.</a:t>
            </a:r>
            <a:r>
              <a:rPr lang="zh-CN" altLang="en-US" dirty="0">
                <a:solidFill>
                  <a:schemeClr val="bg1">
                    <a:lumMod val="50000"/>
                  </a:schemeClr>
                </a:solidFill>
                <a:latin typeface="+mn-ea"/>
              </a:rPr>
              <a:t>运行演示</a:t>
            </a:r>
            <a:endParaRPr lang="zh-CN" altLang="en-US" dirty="0">
              <a:solidFill>
                <a:schemeClr val="bg1">
                  <a:lumMod val="50000"/>
                </a:schemeClr>
              </a:solidFill>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000"/>
                                        <p:tgtEl>
                                          <p:spTgt spid="19"/>
                                        </p:tgtEl>
                                      </p:cBhvr>
                                    </p:animEffect>
                                    <p:anim calcmode="lin" valueType="num">
                                      <p:cBhvr>
                                        <p:cTn id="70" dur="1000" fill="hold"/>
                                        <p:tgtEl>
                                          <p:spTgt spid="19"/>
                                        </p:tgtEl>
                                        <p:attrNameLst>
                                          <p:attrName>ppt_x</p:attrName>
                                        </p:attrNameLst>
                                      </p:cBhvr>
                                      <p:tavLst>
                                        <p:tav tm="0">
                                          <p:val>
                                            <p:strVal val="#ppt_x"/>
                                          </p:val>
                                        </p:tav>
                                        <p:tav tm="100000">
                                          <p:val>
                                            <p:strVal val="#ppt_x"/>
                                          </p:val>
                                        </p:tav>
                                      </p:tavLst>
                                    </p:anim>
                                    <p:anim calcmode="lin" valueType="num">
                                      <p:cBhvr>
                                        <p:cTn id="7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5" grpId="0" bldLvl="0" animBg="1"/>
      <p:bldP spid="8" grpId="0" bldLvl="0" animBg="1"/>
      <p:bldP spid="17" grpId="0" animBg="1"/>
      <p:bldP spid="14" grpId="0" animBg="1"/>
      <p:bldP spid="2" grpId="0"/>
      <p:bldP spid="3" grpId="0"/>
      <p:bldP spid="15"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7698B">
            <a:alpha val="50000"/>
          </a:srgbClr>
        </a:solidFill>
        <a:effectLst/>
      </p:bgPr>
    </p:bg>
    <p:spTree>
      <p:nvGrpSpPr>
        <p:cNvPr id="1" name=""/>
        <p:cNvGrpSpPr/>
        <p:nvPr/>
      </p:nvGrpSpPr>
      <p:grpSpPr>
        <a:xfrm>
          <a:off x="0" y="0"/>
          <a:ext cx="0" cy="0"/>
          <a:chOff x="0" y="0"/>
          <a:chExt cx="0" cy="0"/>
        </a:xfrm>
      </p:grpSpPr>
      <p:sp>
        <p:nvSpPr>
          <p:cNvPr id="16" name="矩形: 对角圆角 15"/>
          <p:cNvSpPr/>
          <p:nvPr/>
        </p:nvSpPr>
        <p:spPr>
          <a:xfrm>
            <a:off x="2044047" y="1076424"/>
            <a:ext cx="8930520" cy="4705153"/>
          </a:xfrm>
          <a:prstGeom prst="round2DiagRect">
            <a:avLst/>
          </a:prstGeom>
          <a:solidFill>
            <a:schemeClr val="bg1">
              <a:lumMod val="95000"/>
              <a:alpha val="97000"/>
            </a:schemeClr>
          </a:solidFill>
          <a:ln w="38100">
            <a:noFill/>
            <a:prstDash val="lgDashDot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呦呦禄不鸣"/>
          <p:cNvSpPr txBox="1"/>
          <p:nvPr/>
        </p:nvSpPr>
        <p:spPr>
          <a:xfrm>
            <a:off x="6721754" y="1846576"/>
            <a:ext cx="2622663" cy="5835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6" name="呦呦禄不鸣"/>
          <p:cNvCxnSpPr/>
          <p:nvPr/>
        </p:nvCxnSpPr>
        <p:spPr>
          <a:xfrm>
            <a:off x="5490229" y="2644011"/>
            <a:ext cx="4657725" cy="0"/>
          </a:xfrm>
          <a:prstGeom prst="line">
            <a:avLst/>
          </a:prstGeom>
          <a:ln w="28575" cmpd="sng">
            <a:solidFill>
              <a:srgbClr val="4C99C0"/>
            </a:solidFill>
          </a:ln>
        </p:spPr>
        <p:style>
          <a:lnRef idx="1">
            <a:schemeClr val="accent1"/>
          </a:lnRef>
          <a:fillRef idx="0">
            <a:schemeClr val="accent1"/>
          </a:fillRef>
          <a:effectRef idx="0">
            <a:schemeClr val="accent1"/>
          </a:effectRef>
          <a:fontRef idx="minor">
            <a:schemeClr val="tx1"/>
          </a:fontRef>
        </p:style>
      </p:cxnSp>
      <p:sp>
        <p:nvSpPr>
          <p:cNvPr id="8" name="呦呦禄不鸣"/>
          <p:cNvSpPr/>
          <p:nvPr/>
        </p:nvSpPr>
        <p:spPr>
          <a:xfrm rot="10800000">
            <a:off x="7528181" y="5410650"/>
            <a:ext cx="269120" cy="232000"/>
          </a:xfrm>
          <a:prstGeom prst="triangle">
            <a:avLst/>
          </a:prstGeom>
          <a:solidFill>
            <a:srgbClr val="4C9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9760" y="915250"/>
            <a:ext cx="3958642" cy="395864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74" y="1259191"/>
            <a:ext cx="3439321" cy="3374003"/>
            <a:chOff x="247054" y="1188801"/>
            <a:chExt cx="4957577" cy="4863424"/>
          </a:xfrm>
        </p:grpSpPr>
        <p:grpSp>
          <p:nvGrpSpPr>
            <p:cNvPr id="12" name="组合 11"/>
            <p:cNvGrpSpPr/>
            <p:nvPr/>
          </p:nvGrpSpPr>
          <p:grpSpPr>
            <a:xfrm>
              <a:off x="247054" y="1188801"/>
              <a:ext cx="4863424" cy="4863424"/>
              <a:chOff x="247054" y="1188801"/>
              <a:chExt cx="4863424" cy="4863424"/>
            </a:xfrm>
          </p:grpSpPr>
          <p:sp>
            <p:nvSpPr>
              <p:cNvPr id="9" name="椭圆 8"/>
              <p:cNvSpPr/>
              <p:nvPr/>
            </p:nvSpPr>
            <p:spPr>
              <a:xfrm>
                <a:off x="247054" y="1188801"/>
                <a:ext cx="4863424" cy="486342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8725" t="34842" r="1741" b="28451"/>
              <a:stretch>
                <a:fillRect/>
              </a:stretch>
            </p:blipFill>
            <p:spPr>
              <a:xfrm flipH="1">
                <a:off x="247054" y="3534829"/>
                <a:ext cx="4863424" cy="2517396"/>
              </a:xfrm>
              <a:custGeom>
                <a:avLst/>
                <a:gdLst>
                  <a:gd name="connsiteX0" fmla="*/ 4859097 w 4863424"/>
                  <a:gd name="connsiteY0" fmla="*/ 0 h 2517396"/>
                  <a:gd name="connsiteX1" fmla="*/ 4327 w 4863424"/>
                  <a:gd name="connsiteY1" fmla="*/ 0 h 2517396"/>
                  <a:gd name="connsiteX2" fmla="*/ 0 w 4863424"/>
                  <a:gd name="connsiteY2" fmla="*/ 85684 h 2517396"/>
                  <a:gd name="connsiteX3" fmla="*/ 2431712 w 4863424"/>
                  <a:gd name="connsiteY3" fmla="*/ 2517396 h 2517396"/>
                  <a:gd name="connsiteX4" fmla="*/ 4863424 w 4863424"/>
                  <a:gd name="connsiteY4" fmla="*/ 85684 h 251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24" h="2517396">
                    <a:moveTo>
                      <a:pt x="4859097" y="0"/>
                    </a:moveTo>
                    <a:lnTo>
                      <a:pt x="4327" y="0"/>
                    </a:lnTo>
                    <a:lnTo>
                      <a:pt x="0" y="85684"/>
                    </a:lnTo>
                    <a:cubicBezTo>
                      <a:pt x="0" y="1428681"/>
                      <a:pt x="1088715" y="2517396"/>
                      <a:pt x="2431712" y="2517396"/>
                    </a:cubicBezTo>
                    <a:cubicBezTo>
                      <a:pt x="3774709" y="2517396"/>
                      <a:pt x="4863424" y="1428681"/>
                      <a:pt x="4863424" y="85684"/>
                    </a:cubicBezTo>
                    <a:close/>
                  </a:path>
                </a:pathLst>
              </a:custGeom>
            </p:spPr>
          </p:pic>
        </p:gr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2527" t="21138" r="44828" b="46240"/>
            <a:stretch>
              <a:fillRect/>
            </a:stretch>
          </p:blipFill>
          <p:spPr>
            <a:xfrm rot="21314296" flipH="1">
              <a:off x="341336" y="3449877"/>
              <a:ext cx="4863295" cy="2598557"/>
            </a:xfrm>
            <a:custGeom>
              <a:avLst/>
              <a:gdLst>
                <a:gd name="connsiteX0" fmla="*/ 8599 w 4863295"/>
                <a:gd name="connsiteY0" fmla="*/ 0 h 2598557"/>
                <a:gd name="connsiteX1" fmla="*/ 401 w 4863295"/>
                <a:gd name="connsiteY1" fmla="*/ 119761 h 2598557"/>
                <a:gd name="connsiteX2" fmla="*/ 8529 w 4863295"/>
                <a:gd name="connsiteY2" fmla="*/ 368573 h 2598557"/>
                <a:gd name="connsiteX3" fmla="*/ 2633710 w 4863295"/>
                <a:gd name="connsiteY3" fmla="*/ 2590030 h 2598557"/>
                <a:gd name="connsiteX4" fmla="*/ 4863295 w 4863295"/>
                <a:gd name="connsiteY4" fmla="*/ 213661 h 2598557"/>
                <a:gd name="connsiteX5" fmla="*/ 4856315 w 4863295"/>
                <a:gd name="connsiteY5" fmla="*/ 0 h 259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295" h="2598557">
                  <a:moveTo>
                    <a:pt x="8599" y="0"/>
                  </a:moveTo>
                  <a:lnTo>
                    <a:pt x="401" y="119761"/>
                  </a:lnTo>
                  <a:cubicBezTo>
                    <a:pt x="-1086" y="201914"/>
                    <a:pt x="1561" y="284925"/>
                    <a:pt x="8529" y="368573"/>
                  </a:cubicBezTo>
                  <a:cubicBezTo>
                    <a:pt x="120015" y="1706934"/>
                    <a:pt x="1295349" y="2701515"/>
                    <a:pt x="2633710" y="2590030"/>
                  </a:cubicBezTo>
                  <a:cubicBezTo>
                    <a:pt x="3888424" y="2485512"/>
                    <a:pt x="4840987" y="1445972"/>
                    <a:pt x="4863295" y="213661"/>
                  </a:cubicBezTo>
                  <a:lnTo>
                    <a:pt x="4856315" y="0"/>
                  </a:lnTo>
                  <a:close/>
                </a:path>
              </a:pathLst>
            </a:custGeom>
          </p:spPr>
        </p:pic>
      </p:grpSp>
      <p:sp>
        <p:nvSpPr>
          <p:cNvPr id="14" name="椭圆 13"/>
          <p:cNvSpPr/>
          <p:nvPr/>
        </p:nvSpPr>
        <p:spPr>
          <a:xfrm>
            <a:off x="874713" y="754075"/>
            <a:ext cx="1675759" cy="1675759"/>
          </a:xfrm>
          <a:prstGeom prst="ellipse">
            <a:avLst/>
          </a:prstGeom>
          <a:solidFill>
            <a:srgbClr val="4D9E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呦呦禄不鸣"/>
          <p:cNvSpPr txBox="1"/>
          <p:nvPr/>
        </p:nvSpPr>
        <p:spPr>
          <a:xfrm>
            <a:off x="1140903" y="1012175"/>
            <a:ext cx="109356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7200" b="1" dirty="0">
                <a:solidFill>
                  <a:schemeClr val="bg1"/>
                </a:solidFill>
                <a:latin typeface="+mn-ea"/>
              </a:rPr>
              <a:t>叁</a:t>
            </a:r>
            <a:endParaRPr lang="zh-CN" altLang="en-US" sz="7200" b="1" dirty="0">
              <a:solidFill>
                <a:schemeClr val="bg1"/>
              </a:solidFill>
              <a:latin typeface="+mn-ea"/>
            </a:endParaRPr>
          </a:p>
        </p:txBody>
      </p:sp>
      <p:sp>
        <p:nvSpPr>
          <p:cNvPr id="3" name="呦呦禄不鸣"/>
          <p:cNvSpPr txBox="1"/>
          <p:nvPr/>
        </p:nvSpPr>
        <p:spPr>
          <a:xfrm>
            <a:off x="2211586" y="1230370"/>
            <a:ext cx="1013460" cy="2062643"/>
          </a:xfrm>
          <a:prstGeom prst="rect">
            <a:avLst/>
          </a:prstGeom>
          <a:noFill/>
        </p:spPr>
        <p:txBody>
          <a:bodyPr vert="eaVert" wrap="square" rtlCol="0">
            <a:spAutoFit/>
          </a:bodyPr>
          <a:lstStyle/>
          <a:p>
            <a:r>
              <a:rPr lang="zh-CN" altLang="en-US" sz="3600" dirty="0">
                <a:solidFill>
                  <a:schemeClr val="tx1"/>
                </a:solidFill>
                <a:latin typeface="+mn-ea"/>
              </a:rPr>
              <a:t>设计内容</a:t>
            </a:r>
            <a:endParaRPr lang="zh-CN" altLang="en-US" sz="3600" dirty="0">
              <a:solidFill>
                <a:schemeClr val="bg1"/>
              </a:solidFill>
              <a:latin typeface="+mn-ea"/>
            </a:endParaRPr>
          </a:p>
          <a:p>
            <a:endParaRPr lang="zh-CN" altLang="en-US" dirty="0"/>
          </a:p>
        </p:txBody>
      </p:sp>
      <p:sp>
        <p:nvSpPr>
          <p:cNvPr id="15" name="呦呦禄不鸣"/>
          <p:cNvSpPr/>
          <p:nvPr/>
        </p:nvSpPr>
        <p:spPr>
          <a:xfrm>
            <a:off x="4761865" y="2943225"/>
            <a:ext cx="6115050" cy="2168525"/>
          </a:xfrm>
          <a:prstGeom prst="rect">
            <a:avLst/>
          </a:prstGeom>
        </p:spPr>
        <p:txBody>
          <a:bodyPr wrap="square">
            <a:spAutoFit/>
          </a:bodyPr>
          <a:p>
            <a:pPr algn="l">
              <a:lnSpc>
                <a:spcPct val="150000"/>
              </a:lnSpc>
            </a:pPr>
            <a:r>
              <a:rPr dirty="0">
                <a:solidFill>
                  <a:schemeClr val="tx1"/>
                </a:solidFill>
                <a:latin typeface="+mn-ea"/>
              </a:rPr>
              <a:t>框架设计: 由</a:t>
            </a:r>
            <a:r>
              <a:rPr lang="zh-CN" dirty="0">
                <a:solidFill>
                  <a:schemeClr val="tx1"/>
                </a:solidFill>
                <a:latin typeface="+mn-ea"/>
              </a:rPr>
              <a:t>吴炳燃</a:t>
            </a:r>
            <a:r>
              <a:rPr dirty="0">
                <a:solidFill>
                  <a:schemeClr val="tx1"/>
                </a:solidFill>
                <a:latin typeface="+mn-ea"/>
              </a:rPr>
              <a:t>进行构思，同时参考其他人的意见</a:t>
            </a:r>
            <a:endParaRPr dirty="0">
              <a:solidFill>
                <a:schemeClr val="tx1"/>
              </a:solidFill>
              <a:latin typeface="+mn-ea"/>
            </a:endParaRPr>
          </a:p>
          <a:p>
            <a:pPr algn="l">
              <a:lnSpc>
                <a:spcPct val="150000"/>
              </a:lnSpc>
            </a:pPr>
            <a:r>
              <a:rPr dirty="0">
                <a:solidFill>
                  <a:schemeClr val="tx1"/>
                </a:solidFill>
                <a:latin typeface="+mn-ea"/>
              </a:rPr>
              <a:t>系统设计: 由</a:t>
            </a:r>
            <a:r>
              <a:rPr lang="zh-CN" dirty="0">
                <a:solidFill>
                  <a:schemeClr val="tx1"/>
                </a:solidFill>
                <a:latin typeface="+mn-ea"/>
              </a:rPr>
              <a:t>周敬鑫</a:t>
            </a:r>
            <a:r>
              <a:rPr dirty="0">
                <a:solidFill>
                  <a:schemeClr val="tx1"/>
                </a:solidFill>
                <a:latin typeface="+mn-ea"/>
              </a:rPr>
              <a:t>进行框架的编写。</a:t>
            </a:r>
            <a:endParaRPr dirty="0">
              <a:solidFill>
                <a:schemeClr val="tx1"/>
              </a:solidFill>
              <a:latin typeface="+mn-ea"/>
            </a:endParaRPr>
          </a:p>
          <a:p>
            <a:pPr algn="l">
              <a:lnSpc>
                <a:spcPct val="150000"/>
              </a:lnSpc>
            </a:pPr>
            <a:r>
              <a:rPr dirty="0">
                <a:solidFill>
                  <a:schemeClr val="tx1"/>
                </a:solidFill>
                <a:latin typeface="+mn-ea"/>
              </a:rPr>
              <a:t>程序设计: 由</a:t>
            </a:r>
            <a:r>
              <a:rPr lang="zh-CN" dirty="0">
                <a:solidFill>
                  <a:schemeClr val="tx1"/>
                </a:solidFill>
                <a:latin typeface="+mn-ea"/>
              </a:rPr>
              <a:t>周勋海</a:t>
            </a:r>
            <a:r>
              <a:rPr dirty="0">
                <a:solidFill>
                  <a:schemeClr val="tx1"/>
                </a:solidFill>
                <a:latin typeface="+mn-ea"/>
              </a:rPr>
              <a:t>进行各项功能的编辑。</a:t>
            </a:r>
            <a:endParaRPr dirty="0">
              <a:solidFill>
                <a:schemeClr val="tx1"/>
              </a:solidFill>
              <a:latin typeface="+mn-ea"/>
            </a:endParaRPr>
          </a:p>
          <a:p>
            <a:pPr algn="l">
              <a:lnSpc>
                <a:spcPct val="150000"/>
              </a:lnSpc>
            </a:pPr>
            <a:r>
              <a:rPr dirty="0">
                <a:solidFill>
                  <a:schemeClr val="tx1"/>
                </a:solidFill>
                <a:latin typeface="+mn-ea"/>
              </a:rPr>
              <a:t>程序调试：由杨若曦进行程序的调试与调整。</a:t>
            </a:r>
            <a:endParaRPr dirty="0">
              <a:solidFill>
                <a:schemeClr val="tx1"/>
              </a:solidFill>
              <a:latin typeface="+mn-ea"/>
            </a:endParaRPr>
          </a:p>
          <a:p>
            <a:pPr algn="l">
              <a:lnSpc>
                <a:spcPct val="150000"/>
              </a:lnSpc>
            </a:pPr>
            <a:r>
              <a:rPr dirty="0">
                <a:solidFill>
                  <a:schemeClr val="tx1"/>
                </a:solidFill>
                <a:latin typeface="+mn-ea"/>
              </a:rPr>
              <a:t>文档制作，由罗正豪完成文档的编辑工作。</a:t>
            </a:r>
            <a:endParaRPr dirty="0">
              <a:solidFill>
                <a:schemeClr val="tx1"/>
              </a:solidFill>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5" grpId="0" bldLvl="0" animBg="1"/>
      <p:bldP spid="8" grpId="0" bldLvl="0" animBg="1"/>
      <p:bldP spid="17" grpId="0" bldLvl="0" animBg="1"/>
      <p:bldP spid="14" grpId="0" bldLvl="0" animBg="1"/>
      <p:bldP spid="2" grpId="0" bldLvl="0" animBg="1"/>
      <p:bldP spid="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5425" y="971830"/>
            <a:ext cx="1407160" cy="460375"/>
          </a:xfrm>
          <a:prstGeom prst="rect">
            <a:avLst/>
          </a:prstGeom>
          <a:noFill/>
        </p:spPr>
        <p:txBody>
          <a:bodyPr wrap="none" rtlCol="0">
            <a:spAutoFit/>
          </a:bodyPr>
          <a:p>
            <a:r>
              <a:rPr lang="zh-CN" altLang="en-US" sz="2400" b="1" dirty="0">
                <a:solidFill>
                  <a:srgbClr val="47698B"/>
                </a:solidFill>
              </a:rPr>
              <a:t>总体设计</a:t>
            </a:r>
            <a:endParaRPr lang="zh-CN" altLang="en-US" sz="2400" b="1" dirty="0">
              <a:solidFill>
                <a:srgbClr val="47698B"/>
              </a:solidFill>
            </a:endParaRPr>
          </a:p>
        </p:txBody>
      </p:sp>
      <p:sp>
        <p:nvSpPr>
          <p:cNvPr id="2" name="呦呦禄不鸣"/>
          <p:cNvSpPr txBox="1"/>
          <p:nvPr/>
        </p:nvSpPr>
        <p:spPr>
          <a:xfrm>
            <a:off x="5119649" y="60956"/>
            <a:ext cx="2622663" cy="583565"/>
          </a:xfrm>
          <a:prstGeom prst="rect">
            <a:avLst/>
          </a:prstGeom>
          <a:noFill/>
          <a:effectLst>
            <a:outerShdw blurRad="50800" dist="38100" dir="2700000" algn="tl" rotWithShape="0">
              <a:prstClr val="black">
                <a:alpha val="40000"/>
              </a:prstClr>
            </a:outerShdw>
          </a:effectLst>
        </p:spPr>
        <p:txBody>
          <a:bodyPr wrap="square" rtlCol="0">
            <a:spAutoFit/>
          </a:bodyPr>
          <a:p>
            <a:r>
              <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rPr>
              <a:t>设计内容</a:t>
            </a:r>
            <a:endParaRPr lang="zh-CN" altLang="en-US" sz="3200" b="1" dirty="0">
              <a:solidFill>
                <a:srgbClr val="4C99C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41" name="呦呦禄不鸣"/>
          <p:cNvSpPr/>
          <p:nvPr/>
        </p:nvSpPr>
        <p:spPr>
          <a:xfrm>
            <a:off x="2847830" y="1669094"/>
            <a:ext cx="6269722" cy="645160"/>
          </a:xfrm>
          <a:prstGeom prst="rect">
            <a:avLst/>
          </a:prstGeom>
        </p:spPr>
        <p:txBody>
          <a:bodyPr wrap="square">
            <a:spAutoFit/>
          </a:bodyPr>
          <a:p>
            <a:r>
              <a:rPr lang="en-US" altLang="zh-CN" b="1" dirty="0">
                <a:solidFill>
                  <a:srgbClr val="47698B"/>
                </a:solidFill>
              </a:rPr>
              <a:t>       </a:t>
            </a:r>
            <a:r>
              <a:rPr lang="zh-CN" altLang="en-US" b="1" dirty="0">
                <a:solidFill>
                  <a:srgbClr val="47698B"/>
                </a:solidFill>
              </a:rPr>
              <a:t>本系统由一个导航系统（主系统）组成，其中导航系统具体功能如</a:t>
            </a:r>
            <a:r>
              <a:rPr lang="zh-CN" altLang="en-US" b="1" dirty="0">
                <a:solidFill>
                  <a:srgbClr val="47698B"/>
                </a:solidFill>
              </a:rPr>
              <a:t>下图所示：</a:t>
            </a:r>
            <a:endParaRPr lang="zh-CN" altLang="en-US" b="1" dirty="0">
              <a:solidFill>
                <a:srgbClr val="47698B"/>
              </a:solidFill>
            </a:endParaRPr>
          </a:p>
        </p:txBody>
      </p:sp>
      <p:pic>
        <p:nvPicPr>
          <p:cNvPr id="6" name="图片 1"/>
          <p:cNvPicPr>
            <a:picLocks noChangeAspect="1"/>
          </p:cNvPicPr>
          <p:nvPr/>
        </p:nvPicPr>
        <p:blipFill>
          <a:blip r:embed="rId1"/>
          <a:stretch>
            <a:fillRect/>
          </a:stretch>
        </p:blipFill>
        <p:spPr>
          <a:xfrm>
            <a:off x="2457450" y="2507615"/>
            <a:ext cx="6816090" cy="281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阿里巴巴普惠体"/>
        <a:cs typeface=""/>
      </a:majorFont>
      <a:minorFont>
        <a:latin typeface="等线"/>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UwNDQ5MTgwNDU2IiwKCSJHcm91cElkIiA6ICIxNjQ0ODE2NjQyIiwKCSJJbWFnZSIgOiAiaVZCT1J3MEtHZ29BQUFBTlNVaEVVZ0FBQXlFQUFBSEhDQVlBQUFDb2JGZEZBQUFBQ1hCSVdYTUFBQXNUQUFBTEV3RUFtcHdZQUFBZ0FFbEVRVlI0bk96ZGZWeFVkZDcvOGZmZ2dJS1Exc05WeVp0eU04MUtOZ2RGTkZES01zMXVyRjF4VFRNazB5dFlJN09IMXVMUGRtMUxjL1dxWFRYWGF0VmR6UUpscmRXcnVxeGM4dzVRYmxaSnI3QzBCNmFpRzdKb3lJMEs1L2NITzVNamc4NGduQUhtOWZ3THpqbHp2cDg1M3pQbnpIdk9uUV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Zvd2k3Y0xBQUNUV1cwMjIrT0dZVXlXOURPTHhkTFcyd1g1bURMRE1QWkxXcEdibS90blNlZTlYUkFBd0h5RUVBQyt4R3F6MlZJbFBlTHRRaUFaaHZGNWJtN3VTQkZFQU1EbkVFSUErQXlielRaSjBvb2VQWG9vT1RsWlBYdjJWRWhJaUxmTDhpbWxwYVg2OXR0dnRXREJBaDA0Y0VDR1lieVltNXM3Mzl0MUFRRE01ZWZ0QWdEQUxQODVCVXZKeWNucTE2OGZBY1FMZ29PRDFiZHZYODJlUFZ1U1pMRll4bm01SkFDQUZ4QkNBUGlTbjBsU3o1NDl2VjJIeit2YXRhdjl6NXU5V1FjQXdEc0lJUUI4aHYwaWRJNkFlRi9idG83N0FRUjZzdzRBZ0hjUVFnQUFBQUNZaWhBQ0FBQUF3RlNFRUFBQUFBQ21Jb1FBQUFBQU1CVWhCQUFBQUlDcENDRUFBQUFBVEVVSUFRQUFBR0FxUWdnQUFBQUFVeEZDQUFBQUFKaUtFQUlBQUFEQVZJUVFBQUFBQUtZaWhBQUFBQUF3RlNFRUFBQUFnS2tJSVFBQUFBQk1SUWdCQUFBQVlDcENDQUFBQUFCVEVVSUFBQUFBbUlvUUFnQUFBTUJVaEJBQUFBQUFwaUtFQUFBQUFEQVZJUVFBQUFDQXFRZ2hBQUFBQUV4RkNBR0FabXJ5NU1sS1NrcnlkaGtBQUhpTUVBSUF6ZFNKRXlkMDh1VEpxNTVQV1ZtWnhvMGJwN0ZqeDZxb3FFZ1BQL3l3bm5qaUNWVldWalpBbFFBQTFFWUlBWUJtS2lVbFJTdFhycnpxK2J6eXlpczZmUGl3WG5ubEZYWG8wRUV2di95eURodzRvQVVMRmpSQWxRQUExRVlJQVlCbXFtM2J0Z29NREx5cWVlellzVU9mZlBLSlltTmoxYk5uVDBsU1dGaVlSbzBhcFE4KytFRFoyZGtOVVNvQUFFNElJUURndzk1ODgwMVpyVlk5OGNRVFRzT2ZmUEpKV1N3V0xWMjYxRXVWQVFCYU1xdTNDd0NBbGlBOFBGeUJnWUg2NG9zdnRITGxTdjM5NzMvWHlaTW4xYjE3ZHozOTlOTzYrKzY3VlZKU29zV0xGMnZyMXEwNmUvYXN1bmZ2cnZqNGVJMFlNY0pwWHZuNStVcE5UVlZXVnBaT25qd3BxOVdxWHIxNktTNHVUa09HREtuVjVvNGRPMXpXc1dMRkNuM3d3UWNxS2lwU2x5NWRGQjhmcndjZWVNQXg3YjU5KzVTZm42K2hRNGVxUTRjT1RqVjA2OVpONGVIaHlzckswamZmZk9NNFNnSUFRRVBnU0FnQU5LQTVjK2JvbzQ4K1VrUkVoTUxDd25UNDhHSE5uRGxUVzdkdTFaTlBQcWs5ZS9Zb0ppWkdOcHROaHc0ZFVuSnlzbmJ1M09rMGo0U0VCSDM4OGNmcTJyV3JIbmpnQVEwWU1FQjVlWG1hUG4yNmR1M2E1VllkYytmTzFZY2ZmcWpJeUVpRmg0ZXJvS0JBTDczMGtyWnUzZXFZeHY3M3hjSG1ZdEhSMFU3VEFRRFFVRGdTQWdBTnBMeThYS2RQbjFacWFxcXMxcHJONnh0dnZLSFZxMWRyMXF4WnV1MjIyN1JzMlRLMWJ0MWFrdlRXVzI5cCtmTGxTa2xKMFoxMzN1bVl6N2h4NHhRYkc2dHJycm5HTVN3dExVMnZ2dnFxMXF4Wm84R0RCMSt4anVQSGp5c3RMYzNSMXRLbFM3Vml4UXE5Ly83N2lvbUprVlJ6SkVTU2JyLzlkcGZ6NmR1M3I5TjBBQUEwRkk2RUFFQURTa3BLY2dRUVNZcU5qWlVrWGJod1FUTm16SENFQWtsNjhNRUhKVWxmZi8yMTB6d21UNTdzRkVBazZiNzc3bk01YlYwdWJXdk1tREdTYWs3MXNpc29LSkFrZGUzYTFlVTh1blhySmtrNmN1U0lXMjBDQU9BdWpvUUFRQU94V3EyNitlYWJuWVoxN3R6Wk1lN1dXMjkxR3RlcFV5ZEpVbWxwYWExNTVlZm5LeTh2VHdVRkJUcDI3SmlPSGowcVNhcW9xSENyanQ2OWV6c042OWl4by96OS9mWEREejg0aHAwNWMwYisvdjVxMDZhTnkvbUVoSVJJa2s2ZlBuM0ZOZ0VBOEFRaEJBQWFpTCsvZjYxaGZuNStqbkVXaThYbE9NTXdITU9LaTRzMWE5WXM1ZVRrcUUyYk51clJvNGV1di81NkRSbzBTSWNPSFhLYTluSjFYTnFXVkJOT3pwOC83L2pmTUF4SERhNjRtZ2NBQUEyQkVBSUFUY2k4ZWZPVWs1T2pLVk9tYU5La1NRb0lDSkFrVlZkWGE4MmFOUTNhVm5Cd3NFNmZQcTF6NTg0NTJybVkvYWhKY0hCd2c3WUxBQURYaEFCQUU3SnIxeTVaclZZOTlkUlRUc0hBM1d0QlBHRy9GdVRZc1dNdXg5dUhkK25TcGNIYkJnRDROa0lJQURRaC92Nyt1bkRoZ2xQb0tDc3IwNElGQ3hxOExmdmRyL2J2Mys5eXZIMjRmVG9BQUJvS0lRUUFtcENSSTBkS2t1TGo0L1hpaXkvcXBaZGUwc01QUDF6bkhheXV4dENoUXlWSjI3ZHZkem5lL3Z3UyszUUFBRFFVUWdnQU5DSFBQZmVjSmsyYXBIYnQybW5MbGkzS3ljblIyTEZqTldmT25BWnZxMy8vL3VyZXZidTJiZHVta3BJU3AzRW5UNTVVZW5xNmV2ZnVYZWR6UkFBQUFBQmNnYzFtTTJ3Mm00RWZiZDY4MmJEWmJNWWYvL2hIcCtIejU4ODNiRGFic1gzNzlrWnIyOTRmM2w0dkFBRG00MGdJQVBpd2UrKzlWekV4TVZxN2RxM2o0WVg1K2ZsS1MwdlRpQkVqRkJVVjVlVUtBUUF0RVNFRUFIemNiMy83VzNYcjFrMHZ2dmlpVHA4K3JlVGtaUFh1M1Z1elo4LzJkbWtBZ0JhSzU0UUFnSThMRGc1V2FtcXE0Ly8xNjlkN3NSb0FnQy9nU0FnQUFBQUFVeEZDQUFBQUFKaUtFQUlBQUFEQVZJUVFBQUFBQUtZaWhBQUFBQUF3RlNFRUFBQUFnS2tJSVFBQUFBQk1SUWdCQUFBQVlDcENDQUFBQUFCVEVVSUFBQUFBbUlvUUFnQUFBTUJVaEJBQUFBQUFwaUtFQUFBQUFEQVZJUVFBQUFDQXFRZ2hBQUFBQUV4RkNBRUFBQUJnS2tJSUFBQUFBRk1SUWdBQUFBQ1lpaEFDQUFBQXdGU0VFQUMrcEV5U1NrdEx2VjJIenlzcks3UC9XZUhOT2dBQTNrRUlBZUF6RE1QWUwwbmZmdnV0dDB2eGVZV0ZoWklrd3pBT2U3a1VBSUFYRUVJQStKSVZrclJnd1FMbDUrZnI3Tm16M3E3SDU1U1ZsZW5Rb1VOYXVIQ2hmZEI2YjlZREFQQU9pN2NMQUFBVCtmZnIxKzlqaThVeXpOdUZRSktVV1ZsWk9XVC8vdjNudkYwSUFNQmNyYnhkQUFDWXFQckVpUlB2ZGU3Y3VjeGlzWFNVZEkwa2YyOFg1V01xRE1NNEtHblp1WFBuNGdrZ0FBQUFRRE5nczlrTW04MW1lTHNPQUFEcWkydENBQUFBQUppS0VBSUFBQURBVklRUUFBQUFBS1lpaEFBQUFBQXdGU0VFQUFBQWdLa0lJUUFBQUFCTVJRZ0JBQUFBWUNwQ0NBQUFBQUJURVVJQUFBQUFtSW9RQWdBQUFNQlVoQkFBQUFBQXBpS0VBQUFBQURBVklRUUFBQUNBcVFnaEFBQUFBRXhGQ0FFQUFBQmdLa0lJQUFBQUFGTVJRZ0FBQUFDWWloQUNBQUFBd0ZTRUVBQUFBQUNtSW9RQUFBQUFNQlVoQkFBQUFJQ3BDQ0VBQUFBQVRFVUlBUUFBQUdBcVFnZ0FBQUFBVXhGQ0FBQUFBSmlLRUFJQUFBREFWSVFRQUFBQUFLWWloQUFBQUFBd0ZTRUVBQUFBZ0trSUlRQUFBQUJNUlFnQkFBQUFZQ3BDQ0FBQUFBQlRFVUlBQUFBQW1Jb1FBZ0FBQU1CVWhCQUFBQUFBcGlLRUFBQUFBREFWSVFRQUFBQ0FxUWdoQUFBQUFFeEZDQUVBQUFCZ0trSUlBQUFBQUZNUlFnQUFBQUNZaWhBQ0FBQUF3RlNFRUFBQUFBQ21Jb1FBQUFBQU1CVWhCQUFBQUlDcENDRUFBQUFBVEVVSUFRQUFBR0FxUWdnQUFBQUFVeEZDQUFBQUFKaUtFQUlBQUFEQVZJUVFBQUFBQUtZaWhBQUFBQUF3RlNFRUFBQUFnS2tJSVFBQUFBQk1SUWdCQUFBQVlDcENDQUFBQUFCVEVVSUFBQUFBbUlvUUFnQUFBTUJVaEJBQUFBQUFwcko0dXdBQU1KblZack05YmhqR1pFay9zMWdzYmIxZGtJOHBNd3hqdjZRVnVibTVmNVowM3RzRkFRRE1Sd2dCNEV1c05wc3RWZElqM2k0RWttRVluK2ZtNW80VVFRUUFmQTRoQklEUHNObHNreVN0Nk5Hamg1S1RrOVd6WjArRmhJUjR1eXlmVWxwYXFtKy8vVllMRml6UWdRTUhaQmpHaTdtNXVmTzlYUmNBd0Z4Y0V3TEFaL3puRkN3bEp5ZXJYNzkrQkJBdkNBNE9WdCsrZlRWNzlteEprc1ZpR2VmbGtnQUFYa0FJQWVCTGZpWkpQWHYyOUhZZFBxOXIxNjcyUDIvMlpoMEFBTzhnaEFEd0dmYUwwRGtDNG4xdDJ6cnVCeERvelRvQUFONUJDQUVBQUFCZ0trSUlBQUFBQUZNUlFnQUFBQUNZaWhBQ0FBQUF3RlNFRUFBQUFBQ21Jb1FBQUFBQU1CVWhCQUFBQUlDcENDRUFBQUFBVEVVSUFRQUFBR0FxUWdnQU5GR1RKMDlXVWxLU3Q4c0FBS0RCV2IxZEFBREF0Uk1uVGlnNE9OamJaUUFBME9BSUlRRFFSS1drcE1qUGp3UFdBSUNXaHhBQ0FFMVUyN1p0dlYwQ0FBQ05ncC9ZQUFBQUFKaUtFQUlBYmdnUEQxZFVWSlNxcXFyMHpqdnY2S0dISHRMQWdRTTFac3dZYmRteVJaSlVVbEtpbDE5K1djT0dEVk5rWktSaVkyUDF5U2VmMUpwWGZuNitYbjc1WlQzODhNT0tqSXhVVkZTVTR1UGp0VzNiTnBkdDFsWEgyMisvclZHalJtbmd3SUY2OU5GSHRXblRKc2Qwdi92ZDd4UWVIcTZQUHZySTZmVVZGUlVhTkdpUUJnNGNxTEt5TXFkeGE5ZXVWWGg0dVA3MnQ3ODVEZCsvZjc5Ky9ldGZhK1RJa1JvNGNLRHV1dXN1SlNRa2FPdldyUjR2UndBQUpFSUlBSGhrenB3NSt1aWpqeFFSRWFHd3NEQWRQbnhZTTJmTzFOYXRXL1hrazA5cXo1NDlpb21Ka2MxbTA2RkRoNVNjbkt5ZE8zYzZ6U01oSVVFZmYveXh1bmJ0cWdjZWVFQURCZ3hRWGw2ZXBrK2ZybDI3ZHJsVng5eTVjL1hoaHg4cU1qSlM0ZUhoS2lnbzBFc3Z2ZVFJQnZid3NtZlBIcWZYWldkbjY5eTVjN3B3NFlKeWNuS2N4bVZsWlVtUzdyenpUc2V3bEpRVXhjWEY2ZE5QUDFXUEhqMzAwRU1QNlk0NzdsQnVicTVtekppaHhZc1hlN1Q4QUFDUXVDWUVBTnhXWGw2dTA2ZFBLelUxVlZacnplYnpqVGZlME9yVnF6VnIxaXpkZHR0dFdyWnNtVnEzYmkxSmV1dXR0N1I4K1hLbHBLUTRmYkVmTjI2Y1ltTmpkYzAxMXppR3BhV2w2ZFZYWDlXYU5XczBlUERnSzlaeC9QaHhwYVdsT2RwYXVuU3BWcXhZb2ZmZmYxOHhNVEVhT0hDZ0FnSUNITUhDYnRldVhRb0pDZEg1OCtlVmtaSGhDQ3ZWMWRYS3pjMVZyMTY5MUtsVEowbFNYbDZlRmk1Y3FPRGdZQzFkdWxTMzNucXJZejdmZmZlZHBreVpvbFdyVmlraUlrSURCdzZzNzJJRkFQZ2dqb1FBZ0FlU2twSWNBVVNTWW1OakpVa1hMbHpRakJrekhLRkFraDU4OEVGSjB0ZGZmKzAwajhtVEp6c0ZFRW02Nzc3N1hFNWJsMHZiR2pObWpLU2FVNzBrS1RBd1VEYWJUY2VQSDlleFk4Y2MwNlducHlzOFBGeTllL2RXWm1hbVkvakJnd2QxNXN3WnA5Ty8xcXhabytycWFpVWxKVGtGRUVucTFxMmJFaE1USmRVRUtBQUFQTUdSRUFCd2s5VnExYzAzMyt3MHJIUG56bzV4bDM1UnR4OVJLQzB0clRXdi9QeDg1ZVhscWFDZ1FNZU9IZFBSbzBjbDFWeXo0VTRkdlh2M2RocldzV05IK2Z2NzY0Y2ZmbkFNaTQ2T1ZrWkdodmJzMmFNdVhicW9zTEJRQlFVRm1qaHhvcjcvL252OTZVOS8wdmZmZjYrZi9PUW5qaU1tRjRlUWYvN3puNUtrWWNPR3VheGowS0JCa3FRREJ3NWNzV1lBQUM3R2tSQUFjSk8vdjMrdFlmYm5lUGo3Kzh0aXNiZ2NaeGlHWTFoeGNiR2VldW9wUGZiWVkzcjk5ZGVWbTVzcnE5WHErRUovOGJTWHErUFN0cVNhY0hMeDY2T2pveVg5ZUYxSWVucTZMQmFMaGd3WjRqamx5MzQwSkRzN1crM2F0VlBmdm4wZHJ5OHBLVkZBUUlCQ1FrSmMxdEcrZlh0SjB0bXpaNjlZTXdBQUYrTklDQUNZYU42OGVjckp5ZEdVS1ZNMGFkSWtCUVFFU0txNUptUE5talVOMmxhWExsMTA0NDAzT281eXBLZW42N2JiYnROMTExMm45dTNicTEyN2Rzckl5TkQ5OTkrdm5Kd2NSVWRIT3owY01TZ29TR2ZPbkZGWldabUNnb0pxemYvMDZkT1NmZ3dqQUFDNGl5TWhBR0NpWGJ0MnlXcTE2cW1ubm5JRUVNbjlhMEU4RlJVVnBhS2lJbjN6elRmYXZYdTNoZ3daSXFubUtFMWtaS1F5TXpQMTFWZGZxYlMwdE5idGdPMUhSUzY5ZGJCZFJrYUdKS2xmdjM2TlVqc0FvT1VpaEFDQWlmejkvWFhod2dXbjBGRldWcVlGQ3hZMFNudjIwTEY2OVdxVmxwWnE2TkNoam5HREJ3OVdjWEd4MXE5Zkx6OC92MXAzNVhyc3NjY2tTWXNXTGFvVmtvNGRPNllsUzViSWFyVnEvUGp4alZJN0FLRGw0blFzQUREUnlKRWpsWnFhcXZqNGVBMFpNa1FCQVFIYXRXdVhCZzhlN0xnUXZDSGRjY2NkQ2c0TzFwWXRXM1Q5OWRlclo4K2VqbkdSa1pHU3BNOCsrMHhoWVdHMTd0Z1ZHUm1wcVZPbmF2bnk1Um8vZnJ3aUlpSVVHaHFxVTZkT0tUMDlYVlZWVlpvelo0NXV1dW1tQnE4YkFOQ3lFVUlBd0VUUFBmZWMyclp0cTQ4KytraGJ0bXhSeDQ0ZE5YYnNXRTJhTk1ucGllY05wVldyVm9xTWpOUm5uMzJtaHg1NnlHbGNodzRkMUt0WEx4MDhlTERXcVZoMlU2Wk1VVmhZbU5hdVhhdTh2RHp0M3IxYjExNTdyZTY2Nnk1Tm5EaFJ0OXh5UzRQWERBQm8rV3JmWGdVQVdpaWJ6V1pJTlhlQ2d2ZUZoNGRMa25KeWN0Z1hBWUNQNFpvUUFBQUFBS1lpaEFBQUFBQXdGU0VFQUFBQWdLa0lJUUFBQUFCTVJRZ0JBQUFBWUNwQ0NBQUFBQUJURVVJQUFBQUFtSW9RQWdBQUFNQlVoQkFBYU1MQ3c4UHJmSm81QUFETkZTRUVBRnFRc3JJeWpSczNUbVBIamxWUlVaRWVmdmhoUGZIRUU2cXNyUFIyYVFBQU9CQkNBS0FGZWVXVlYzVDQ4R0c5OHNvcjZ0Q2hnMTUrK1dVZE9IQkFDeFlzOEhacEFBQTRFRUlBb0lYWXNXT0hQdm5rRThYR3hxcG56NTZTcExDd01JMGFOVW9mZlBDQnNyT3p2VndoQUFBMUNDRUEwSVJVVlZYVis3VnZ2dm1tckZhcm5uamlDYWZoVHo3NXBDd1dpNVl1WFhxMTVRRUEwQ0FJSVFEZ0pmYUx6c3ZMeS9XYjMveEcwZEhSaW9pSXVPTHJqaDQ5cW1IRGhpazhQRndmZnZpaEpHbmZ2bjNLejgvWG5YZmVxUTRkT2poTjM2MWJONFdIaDJ2djNyMzY1cHR2R3VXOUFBRGdDVUlJQUhqWi9QbnpsWldWcGVIRGgydmd3SUdYbmZiMDZkT2FObTJhU2twS2xKU1VwSWNmZmxpU3RIWHJWa25Ta0NGRFhMNHVPanJhYVRvQUFMeko2dTBDQU1DWFZWWlc2dkRodzFxM2JwMENBd012TysyNWMrYzBmZnAwSFRseVJIRnhjWm80Y2FKajNMNTkreVJKdDk5K3U4dlg5dTNiMTJrNkFBQzhpU01oQU9CRjFkWFZTa2hJdUdJQU1ReEQvKy8vL1QvdDNidFhvMGVQMXJScDA1ekdGeFFVU0pLNmR1M3E4dlhkdW5XVEpCMDVjcVFCcWdZQTRPb1FRZ0RBaXl3V2k4TER3Njg0M1IvLytFZDk5dGxudXZ2dXU1V2NuRnhyL0prelorVHY3NjgyYmRxNGZIMUlTSWlrbXRPNUFBRHdOa0lJQUhoUjY5YXRGUkFRY05scHpwMDdwL2ZmZjErUzlQampqOHZQci9hbTJ6QU1XU3lXT3VkeHVYRUFBSmlORUFJQVh1Uk9PQWdJQ05ETEw3OHNpOFdpR1RObXVEeWxLamc0V09mT25kTzVjK2RjenVPSEgzNXdUQWNBZ0xjUlFnQ2dHYmpubm52MDdMUFBxcmk0V0FrSkNmclh2LzdsTk41K0xjaXhZOGRjdnQ0K3ZFdVhMbzFiS0FBQWJpQ0VBRUF6TVdIQ0JJMGRPMWFGaFlWS1RFelVtVE5uSE9Qc2Q3L2F2MysveTlmYWg5dW5Bd0RBbXdnaEFOQ01QUC84OHhvNmRLZ09IejZzYWRPbXFieThYSkkwZE9oUVNkTDI3ZHRkdm03bnpwMU8wd0VBNEUyRUVBQm9Sdno4L1BUcXE2L3F0dHR1MDVkZmZxa1pNMmJvL1BuejZ0Ky92N3AzNzY1dDI3YXBwS1RFNlRVblQ1NVVlbnE2ZXZmdVhlZHpSQUFBQUFBMEFwdk5adGhzTnFPbDJyeDVzMkd6Mll3Ly92R1BUc1BuejU5djJHdzJZL3YyN1Y2cXpEVjdmM2g3dlFBQW1JOGpJUURRUXR4Nzc3MktpWW5SMnJWckhROHZ6TS9QVjFwYW1rYU1HS0dvcUNndlZ3Z0FRQTFDQ0FDMElMLzk3Vy9WclZzM3ZmamlpenA5K3JTU2s1UFZ1M2R2elo0OTI5dWxBUURnWVBWMkFRQ0FoaE1jSEt6VTFGVEgvK3ZYci9kaU5RQUF1TWFSRUFBQUFBQ21Jb1FBQUFBQU1CVWhCQUFBQUlDcENDRUFBQUFBVEVVSUFRQUFBR0FxUWdnQUFBQUFVeEZDQUFBQUFKaUtFQUxBbDVSSlVtbHBxYmZyOEhsbFpXWDJQeXU4V1FjQXdEc0lJUUI4aG1FWSt5WHAyMisvOVhZcFBxK3dzRkNTWkJqR1lTK1hBZ0R3QWtJSUFGK3lRcElXTEZpZy9QeDhuVDE3MXR2MStKeXlzaklkT25SSUN4Y3V0QS9pa2U0QTRJTXMzaTRBQUV6azM2OWZ2NDh0RnNzd2J4Y0NTVkptWldYbGtQMzc5NS96ZGlFQUFITzE4bllCQUdDaTZoTW5UcnpYdVhQbk1vdkYwbEhTTlpMOHZWMlVqNmt3RE9PZ3BHWG56cDJMSjRBQUFBQUF6WUROWmpOc05wdmg3VG9BQUtndnJna0JBQUFBWUNwQ0NBQUFBQUJURVVJQUFBQUFtSW9RQWdBQUFNQlVoQkFBQUFBQXBpS0VBQUFBQURBVklRUUFBQUNBcVFnaEFBQUFBRXhGQ0FFQUFBQmdLa0lJQUFBQUFGTVJRZ0FBQUFDWWloQUNBQUFBd0ZTRUVBQUFBQUNtSW9RQUFBQUFNQlVoQkFBQUFJQ3BDQ0VBQUFBQVRFVUlBUUFBQUdBcVFnZ0FBQUFBVXhGQ0FBQUFBSmlLRUFJQUFBREFWSVFRQUFBQUFLWWloQUFBQUFBd0ZTRUVBQUFBZ0trSUlRQUFBQUJNUlFnQkFBQUFZQ3BDQ0FBQUFBQlRFVUlBQUFBQW1Jb1FBZ0FBQU1CVWhCQUFBQUFBcGlLRUFBQUFBREFWSVFRQUFBQ0FxUWdoQUFBQUFFeEZDQUVBQUFCZ0trSUlBQUFBQUZNUlFnQUFBQUNZaWhBQ0FBQUF3RlNFRUFBQUFBQ21Jb1FBQUFBQU1CVWhCQUFBQUlDcENDRUFBQUFBVEVVSUFRQUFBR0FxUWdnQUFBQUFVeEZDQUFBQUFKaUtFQUlBQUFEQVZJUVFBQUFBQUtZaWhBQUFBQUF3RlNFRUFBQUFnS2tJSVFBQUFBQk1SUWdCQUFBQVlDcUx0d3VBWkxQWlBwZDB0N2ZyQUFBQXdPVVpockU3TnpkM29MZnJhTzQ0RXRJMEVFQUFBQUNhQVl2RkV1SHRHbG9DcTdjTHdJOXljbkk0TXVVamJEYWJJZEhudm9RKzl6MzB1ZStoejFzK2V4L2o2bkVrQkFBQUFJQ3BDQ0VBQUFBQVRFVUlBUUFBQUdBcVFnZ0FBQUFBVXhGQ0FBQUFBSmlLRUFJQUFBREFWSVFRQUFBQUFLWWloQUFBQUFBd0ZTRUVBQUFBZ0trSUlRQUFBQUJNUlFnQkFBQUFZQ3BDQ0FBQUFBQlRFVUlBQUFBQW1Jb1FBZ0FBQU1CVWhCQUFBQUFBcGlLRUFBQUFBREFWSVFRQUFBQ0FxUWdoQUFBQUFFeEZDQUVBQUFCZ0trSUlBQUFBQUZNUlFnQUFBQUNZaWhBQ0FBQUF3RlNFRUFBQUFBQ21Jb1FBQUFBQU1CVWhCQUFBQUlDcENDRUFBQUFBVEVVSUFRQUFBR0FxUWdnQUFBQUFVeEZDQUFBQUFKaUtFQUlBQUFEQVZJUVFBQUFBQUtZaWhBQUFBQUF3RlNFRUFBQUFnS2tJSVFBQUFBQk1SUWdCQUFBQVlDcENDQUFBQUFCVEVVSUFBQUFBbUlvUUFnQUFBTUJVaEJBQUFBQUFwaUtFQUFBQUFEQVZJUVFBQUFDQXFRZ2hBQUFBQUV4RkNBRUFBQUJnS2tJSUFBQUFBRk1SUWdBQUFBQ1lpaEFDQUFBQXdGU0VFQUFBQUFDbUlvUUFBQUFBTUpYRjJ3VTBBS3ZOWm52Y01JekprbjVtc1ZqYWVyc2dIMU5tR01aK1NTdHljM1AvTE9tOENXM1M1OTVGbi9zZSt0ejMwT2UreDR3K3A0Kzl5eHVmNnpvMTl4Qml0ZGxzcVpJZThYWWhrQXpEK0R3M04zZWtHbmVscHMrYkVQcmM5OURudm9jKzl6Mk4xT2YwY1JOaTB1ZjZzcHAxQ0xIWmJKTWtyZWpSbzRlU2s1UFZzMmRQaFlTRWVMc3NuMUphV3FwdnYvMVdDeFlzMElFREIyUVl4b3U1dWJuekc2czkrdHo3NkhQZlE1LzdIdnJjOXpSMm45UEgzbWYyNS9wS212VTFJZjg1bktmazVHVDE2OWVQbGRrTGdvT0QxYmR2WDgyZVBWdVNaTEZZeGpWbWUvUzU5N1dVUGc4UEQxZFVWRlNEekt1bGF5bDlEdmZSNTc2bnNmdWNQdlkrc3ovWFY5S3NRNGlrbjBsU3o1NDl2VjJIeit2YXRhdjl6NXNidVNuNnZJbWd6eHZlMmJObm0zU2I5TG52b2M5OVR5UDJPWDNjUkpqNHViNnNaaDFDN0JjMGthYTlyMjFieDdWbGdZM1pEbjNlZE5EbkRXdnExS2thTldwVWsyNlRQdmM5OUxudmFhdytwNCtiRHJNKzExZlNyRU1JQUxRVVdWbFp1bkRoUW90dkV3QUFpUkFDQUthcXFxcnlkZ2tBQUhpZDFkc0ZBRUJEKytTVFQ1U1NrcUtEQncvS1lyR29lL2Z1ZXVhWlp4UVpHVmxyMnFxcUtxMWN1VkliTm14UVVWR1JRa05ETldIQ0JQM2lGNytvTmUzKy9mdjE3cnZ2S2pjM1Y4WEZ4UW9LQ2xLZlBuMFVHeHVybUppWVd0T0hoNGNyTURCUW4zNzZxVjU3N1RWOS92bm5LaXNyVTNaMnR0TTBkdVhsNVk3L0w1NUdrcjc4OGt1dFdMRkN1Ym01cXFpb1VHaG9xSVlQSDY1Smt5YXBkZXZXSHIxL2Q5c0VBS0N4RUVJQXRDaXJWcTNTNHNXTDFhNWRPOTF6enoyU3BMMTc5K3Fycjc1eUdVTG16cDJyckt3c1JVWkc2c1NKRThySXlOQzhlZk1VRWhLaSsrNjd6ekZkU2txS0ZpNWNLRWthTUdDQW9xS2lWRlJVcEl5TURHVm1aaW91TGs3VHBrMXpXZFA4K2ZPVm5aMnQ0Y09IcTdDdzBHbGNiR3lzSkNrMU5WVldxMVdQUHZwb3JkZC84TUVIZXVXVlZ4UVFFS0NvcUNnRkJ3ZHI3OTY5ZXZ2dHQ3Vjc5MjR0WDc1Yy92NyticjkvZDlvRUFLQXhFVUlBdENpclY2K1duNStmM252dlBYWHExTWt4dkxpNHVOYTA1ZVhsT25yMHFOTFMwdFNtVFJ0SjBySmx5L1RPTys5bzNicDFqaENTbDVlbmhRc1hLamc0V0V1WEx0V3R0OTdxbU1kMzMzMm5LVk9tYU5XcVZZcUlpTkRBZ1FPZDJxaXNyTlRodzRlMWJ0MDZCUWJXdmdadzFxeFprbW9DZ2IrL3YrTi91L3o4ZkwzNjZxdnEycldybGkxYnBzNmRPMHVTcXF1cjlkdmYvbGFiTm0zU3VuWHI5TmhqajduOS9xL1VKZ0FBalkxclFnQzBLSldWbFRJTVF4YUw4N05Zcjd2dU9wZlR6NWd4d3hGQUpHbk1tREdTcEsrLy90b3hiTTJhTmFxdXJsWlNVcEpUQUpHa2J0MjZLVEV4VVpLVWxwWldhLzdWMWRWS1NFaHdHVURjOGRlLy9sVlZWVldhUFh1Mkk0QklrcCtmbjZaT25TcEordXl6enh6RFBYMy9BQUI0QTBkQ0FMUW9JMGFNMElZTkd4UVhGNmY0K0hpTkdqV3F6Z0JndFZyVnAwOGZwMkVkT25SUVFFQ0EwL016L3ZuUGYwcVNoZzBiNW5JK2d3WU5raVFkT0hDZzFqaUx4ZUowRFlhbnNyS3laTEZZOU9tbm56cUZEVWt5REVOU3pkRVlPMC9lUHdBQTNrSUlBZENpdlBEQ0MrclVxWk5XcjE2dGVmUG1hY21TSlpvNGNhTGk0dUxrNStkODhOZmYzNy9XRVFOSmF0V3FsYzZkTytmNHY2U2tSQUVCQVhYZTM3NTkrL2FTWEQvNHIzWHIxZ29JQ0tqMysvbjN2Lzh0d3pDMGJ0MjZPcWVwcUtody9PM0ord2NBd0ZzSUlRQmFGS3ZWcXFlZWVrcmp4NC9YcGsyYnRHTEZDaTFkdWxSRlJVV2FPWE5tdmVZWkZCU2tNMmZPcUt5c1RFRkJRYlhHbno1OVd0S1BZZVJpcmtLT0o5cTJiYXZTMGxKbFptYTZGU0lhNC8wREFORFFmUDVuc2ZEd2NFVkZSWG03REhnWjYwSExFeFFVcE5qWVdLMVlzVUlXaTBVYk4yNnM5N3o2OXUwclNkcTJiWnZMOFJrWkdaS2tmdjM2MWJzTjZjZlRxeTUyeXkyM3FMcTZXbnYzN3ZWb1h1NitmMWR0d2p2WURwbUhaWTNKa3l6MlZDVUFBQ0FBU1VSQlZDY3JLU25KMjJYNE5KOFBJVUJUNWVyVW5wYllaa1BMek14MCtyOU5temF5V0N5MW5xWGhDZnVkcHhZdFd1UjB3Ym9rSFR0MlRFdVdMSkhWYXRYNDhlUHIzVVpRVUpBcUtpcFVVbExpTlB5UlJ4NlJKTTJiTjA4blQ1NTBHbWNZaG5iczJLRi8vZXRmam1HZXZQKzYyZ1NBbHU3RWlSTzF0cW4xMVJMMm5kN0E2VmhBRXpSMTZsVGw1K2RyNjlhdExick54cENRa0tDZVBYdnF0dHR1azJFWVNrOVBWM1YxdFNaTW1GRHZlVVpHUm1ycTFLbGF2bnk1eG84ZnI0aUlDSVdHaHVyVXFWTktUMDlYVlZXVjVzeVpvNXR1dXFuZWJZU0ZoU2tqSTBNSkNRa0tEUTNWb2tXTEpFbkRody9YenAwN3RXblRKbzBlUFZvUkVSSHExS21UU2t0THRXL2ZQaFVXRmlvMU5WVWRPM2IwK1AzWDFTWUF0SFFwS1NrTmNwMWNTOWwzZWdNaEJHaUNzckt5VEwramtUZmFiQXpqeG8zVHRtM2J0R25USmdVRUJLaFhyMTU2OXRsbk5XTEVpS3VhNzVRcFV4UVdGcWExYTljcUx5OVB1M2Z2MXJYWFhxdTc3cnBMRXlkTzFDMjMzSEpWODU4NWM2YVNrNVAxOWRkZk8xMFVMMG0vK2MxdjFMOS9mMjNZc0VFNU9UbXFyS3hVdTNidDFLZFBIejN6ekRQNjZVOS82cGpXay9kL3VUWUJvQ1ZyMjdadGc4eW5wZXc3dllFUTBrQ3FxcXJVcWxVcmI1ZUJacWFoMWh2V3Z4ODkvL3p6ZXY3NTU2ODRYWFoyZHAzamR1elk0WEo0WkdTa3k2ZXUxNmVOUzkxd3d3MWFzMmFOeTNFV2kwVVBQdmlnSG56d3dTdk94OTMzZjZVMkFhQ2xZVi9adEJCQy9zTXdES1drcENnMU5WVkhqeDdWdGRkZXE3dnZ2bHRQUC8yMHJybm1HcWRwdzhQREZSZ1lxRTgvL1ZTdnZmYWFQdi84YzVXVmxkWDZ3ckYvLzM2OSsrNjd5czNOVlhGeHNZS0NndFNuVHgvRnhzWXFKaWJHTWQzdmZ2YzdiZGl3UVMrLy9MTHV2LzkreC9DS2lncmRkZGRkcXE2dTFqLys4UStudS9Lc1hidFdpeFl0VW5KeXNoNTk5RkZKMGllZmZLS1VsQlFkUEhoUUZvdEYzYnQzMXpQUFBGUHJTOU9YWDM2cEZTdFdLRGMzVnhVVkZRb05EZFh3NGNNMWFkS2txenB2dnFseWQ3bElOUnVvbFN0WGFzT0dEU29xS2xKb2FLZ21USmlnWC96aUY3V21kYmQvN2R4WmJ5NStua1I1ZWJuai8wdW5jV2Y5YzdlZjNXa1RhSTRhYTV2b3lmVDUrZmxLVFUxVlZsYVdUcDQ4S2F2VnFsNjllaWt1TGs1RGhneHhXYmNuK3lQSjgyMVJTM2Znd0FIOTlhOS9WVTVPamtwS1NoUVNFcUwrL2Z2cnRkZGVxeld0dTl0OFQvclJ2bzMrNG9zdnRHTEZDbjN3d1FjcUtpcFNseTVkRkI4ZnJ3Y2VlS0JXSFJzM2JsUnFhcW9PSFRxazFxMWJLem82V3RPblQ5ZUREejZvOHZKeWw5dGpYOXFYMjVmcDl1M2JhMzAyWW1KaWxKaVk2UEYzTmZ2NGkzOTA4cVR2UE5sZmYvSEZGMXE1Y3FYKy92ZS82K1RKaytyZXZidWVmdnBwM1gzMzNTb3BLZEhpeFl1MWRldFduVDE3VnQyN2QxZDhmSHl0bzlmMTJaWTBkWVNRLzFpNGNLRTJidHlvd1lNSE84NlRUazFOMWQ2OWU3VnExU3FYOS9tZlAzKytzck96Tlh6NGNCVVdGanFOUzBsSjBjS0ZDeVZKQXdZTVVGUlVsSXFLaXBTUmthSE16RXpGeGNWcDJyUnBrcVNvcUNodDJMQkJlL2JzY1FvaDJkblpqbE1rY25KeW5PN2trWldWSlVtNjg4NDdKVW1yVnEzUzRzV0wxYTVkTzkxenp6MlNwTDE3OStxcnI3NXkydUYrOE1FSGV1V1ZWeFFRRUtDb3FDZ0ZCd2RyNzk2OWV2dnR0N1Y3OTI0dFg3NWMvdjcrVjcwOG13cDNsNHZkM0xsemxaV1ZwY2pJU0owNGNVSVpHUm1hTjIrZVFrSkNkTjk5OXptbTg2Ui9MM1c1OVNZMk5sYVNsSnFhS3F2VjZnaVluczdIazM3MnBFMmd1V2lzYmFLbjB5Y2tKS2k4dkZ6OSt2WFRnQUVEZE9yVUtlM1lzVVBUcDAvWDRzV0xOWGp3NEZxMWU3SS91cHB0VVV2MDRZY2Y2bmUvKzUwTXcxRC8vdjNWclZzM25UeDVVbDk4OFlYTDZkM2Q1dGVuSCtmT25hdnM3R3hGUmthcXNMQlFtWm1aZXVtbGx4UWNIT3dVRGhjdFdxUzFhOWNxS0NoSTBkSFJDZ29LVWtaR2hoSVRFMVZWVmVXeWJsL2JsOXRkK3RuSXpNelUrdlhydFcvZlB2M2xMMy94K0x0YVhkenBPMC8yblhQbXpOSC8vZC8vS1NJaVFnVUZCY3JKeWRITW1UTzFjT0ZDTFY2OFdPZlBuMWRNVEl5anJlVGtaSVdFaERpKzQwbjFXd2ZSaUd3Mm0yR3oyWXlyWWJQWmpQRHdjT1BuUC8rNThmMzMzenVHbnoxNzFuajg4Y2NObTgxbXJGeTVzdFpyK3ZmdmIweVlNTUVvS3l1ck5jOTkrL1laL2Z2M04ySmlZb3o5Ky9jN2pUdHk1SWd4WXNRSXcyYXpHUmtaR1laaEdFWlpXWmtSR1JscFBQREFBMDdUTGxpd3dCZzZkS2d4ZVBCZzQvZS8vNzFqZUZWVmxSRVRFMlA4OHBlL2RBeTcrKzY3amY3OSt4c25UcHh3bXNlcFU2Y2NmMy8xMVZmR2dBRURqTkdqUnh1RmhZVk84NXN6WjQ1aHM5bU1kOTk5OTBxTHJFNzIvbWhLZmU3T2NybTQ5dmo0ZUtPOHZOd3gvTTAzM3pSc05wdng1Sk5QT29aNTJyOFh0M0c1OWViU2FlKzg4ODQ2eDExdVB2WHQ1OHUxZWJrNm0xcWZvM0UxbHo1dmpHMWlmVDViYjcvOXRuSDY5R21uWWV2WHJ6ZHNOcHZ4OU5OUE93MzNkSDlVMzIyUnA1cExueDg4ZU5DSWlJZ3dvcUtpak96c2JLZHh4NDhmZC9tZTNObm1HNGJuL1dpejJZekpreWNiRlJVVmp1RkxsaXd4YkRhYk1YWHFWTWV3M2J0M0d6YWJ6Umc1Y3FSVGplWGw1Y2FVS1ZNTVY4dWxzZmZsRjcrSHB0TEhkWDAyeXNyS2pFbVRKaGsybTgxWXRXcFZyZGRjYmwvcGFwL25TZDlkYmo2WHppOHhNZEU0Zi82OFkvanJyNzl1Mkd3Mkl5SWl3cGcwYVpKVFc4dVhMemRzTnBzeGJkbzBwM2w1c2c2Nnc0elA5WlZ3aTE3VkhQcWVOV3VXT25UbzRCZ1dGQlNrNmRPblM1SSsvZlRUV3ErcHJxNVdRa0tDeTR1UjFxeFpvK3JxYWlVbEplbldXMjkxR3RldFd6Y2xKaVpLa3RMUzBpUkpnWUdCc3Rsc09uNzh1STRkTythWU5qMDlYZUhoNGVyZHU3ZlRiVGNQSGp5b00yZk9PQjBacWF5c2xHRVl0UjZNZHQxMTF6bisvdXRmLzZxcXFpck5uajFiblR0M2RnejM4L1BUMUtsVEpVbWZmZlpaWFl1cFdYSm51VnhzeG93WmF0T21qZVAvTVdQR1NKTFRiVms5N2QrTFhXNjk4Y1RsNXVPTC9ReGNxakcyaWZYNWJFMmVQTG5XYVNMMlg5Z3Z2ZDJ6NU5uKzZHcTJSUzNSbWpWcmRPSENCU1VtSnNwbXN6bU5DdzBOZGZrYWQ3YjVrdWY5YUovM3hhZEYyZWVkbjUvdkdMWisvWHBKMHJScDA1eHFiTk9talg3OTYxKzduSyt2YnVOZGZUWUNBd01kei9yWXZIbHpyZGZVZDUvclR0OTVJaWtwU1Zicmp5Y2YyWStpWExod29WWmI5bXYvR21JZGJPbzRIVXMxSDl5THorMnpDd3NMazUrZm40NGNPVkpybk1WaWNma2FTZnJuUC84cFNSbzJiSmpMOFlNR0RaSlVjOTZxWFhSMHRESXlNclJueng1MTZkSkZoWVdGS2lnbzBNU0pFL1g5OTkvclQzLzZrNzcvL252OTVDYy9jWnlLZFhFSUdURmloRFpzMktDNHVEakZ4OGRyMUtoUnRUNTBXVmxac2xncyt2VFRUMnR0b0l6L1BMRHN1KysrYzFsemMrWE9jckd6V3EzcTA2ZVAwN0FPSFRvb0lDREE2UjdnOWVsZnU4dXRONTY0M0h4OHNaK0JTelhHTnJHK242MzgvSHpsNWVXcG9LQkF4NDRkMDlHalJ5WFZYUGQzS1UvMlIxZXpMV3FKN1B0R2QrK0U1KzQyMzg2VGZyUmFyZXJkdTdmVHNJNGRPOHJmMzE4Ly9QQ0RZMWhlWHA0a09aMTJZM2ZERFRjb0lDQ2cxcDNyZkhVYlg5ZG40L2JiYjYvWGQ3VzZ1TnQzbnN6djVwdHZkaHBtRDQ5V3E3WFdEd2lkT25XU0pKV1dsdGFhbHlmcllITkFDSkhVdW5WcmwvZUtidFdxbFZxMWFxWHo1OCs3ZkkycmN3OGxxYVNrUkFFQkFRb0pDWEU1dm4zNzlwS2NIMjRUSFIydDMvLys5OXF6WjQ5R2p4NnQ5UFIwV1N3V0RSa3lSSVdGaGZyVG4vNmt6TXhNUGZEQUE4ck96bGE3ZHUwY1QzR1dwQmRlZUVHZE9uWFM2dFdyTlcvZVBDMVpza1FUSjA1VVhGeWM0NzM5KzkvL2xtRVlXcmR1WFozTG9ybXV5SFZ4WjduWStmdjcxL3JWVktwWkR5N2VDZFNuZiswdXQ5NTQ0bkx6OGNWK0JpN1ZHTnRFVDZjdkxpN1dyRm16bEpPVG96WnQycWhIang2Ni92cnJOV2pRSUIwNmRNamwwK285MlI5ZHpiYW9KU29xS2xKQVFJRGpmVitKdTl2OCt2UmpYZk8yV3ExT2ZYanExQ2tGQkFTNHZPR0F2WlpMK2VvMnZxRy9xOVhGM2I3elpINlhzcjhQVjIzWngxMjhYdFZuSFd3T0NDRlNuUmQrbFpTVTZQejU4NDVVZWpGWEs2aGRVRkNRenB3NW83S3lNcWM3V3RtZFBuMWFrcHcybEYyNmROR05OOTdvK0NVblBUMWR0OTEybTY2NzdqcTFiOTllN2RxMVUwWkdodTYvLzM3bDVPUW9PanJhNmNOb3RWcjExRk5QYWZ6NDhkcTBhWk5XckZpaHBVdVhxcWlvU0RObnpwUlVjMC9zMHRKU1pXWm1Oc2dEZXBvRGQ1YUxwK3JUdjNhWFcyODhjYm41K0dJL0E1ZHFqRzJpcDlQUG16ZFBPVGs1bWpKbGlpWk5tdVQ0TWxSZFhWM25yWkU5MlI5ZHpiYW9KV3JkdXJYT25qMnJpb29LcDFPc3JsWjkrdEZkVnF0VmxaV1ZPbi8rZkswdnExVlZWYXFzckt6MUdsL2R4amYwZDdYbXBESFhRVy95bmJYM01zNmRPNmVDZ29KYXc3ZHYzeTVKVGtjYzNHR2ZmdHUyYlM3SFoyUmtTSkw2OWV2bk5OeCtWNU52dnZsR3UzZnZkdHh5emMvUFQ1R1JrY3JNek5SWFgzMmwwdEpTcDFPeExoWVVGS1RZMkZpdFdMRkNGb3RGR3pkdWRJeTc1WlpiVkYxZHJiMTc5M3IwZmxxQ3l5MFhUOVczZnoxVjMxODJycWFmbSt1dktVQmRHbktiNk9uMHUzYnRjb1NoaTMrTnZkejUyNTdzajh6YUZqVVg5bE9yNm5yT1QzM1ZweC9kZGVPTk44b3dESmUzNE0zSnlWRjFkWFd0NGI2NkwyL283Mm9OcWJIM25ZMjVEbm9USWVRL1hudnROYWRmSEk0ZlA2NDMzM3hUa3ZUem4vL2NvM2s5OXRoamttcHV1M2ZwQ25MczJERXRXYkpFVnF0VjQ4ZVBkeHBuRHgyclY2OVdhV21waGc0ZDZoZzNlUEJnRlJjWGEvMzY5Zkx6ODZ0MUs3YUxMMXlYYWk1cXMxZ3NUaGM3UGZMSUk1SnFFdlhKa3llZHBqY01RenQyN05DLy92VXZqOTVyVStmT2N2RlVmZnZYRTBGQlFhcW9xRkJKU1luSHI2MXZQMTlObTNBV0hoNWU1dzhGVjZPNnVscHZ2ZldXUm93WW9ZRURCMnJ0MnJXTjJsNXoxaGpiUkUrbjkvZjMxNFVMRjV5MkUyVmxaVnF3WU1GbGEzZDNmMlRHdHFnNXNUL2I0Ny8vKzc5cmZWazlkT2hRdmVkYjMzNTB4L0Rod3lWSnI3Lyt1czZjT2VNWVhseGNYT2Y4ZlhGZmJ0ZVEzOVVhaWhuN3pzWmNCNzJKMDdIMDR5SGMwYU5IS3pJeVV1WGw1ZHE1YzZmS3lzcjB5MS8rVWhFUkVSN05Mekl5VWxPblR0WHk1Y3MxZnZ4NFJVUkVLRFEwVktkT25WSjZlcnFxcXFvMFo4NGMzWFRUVFU2dnUrT09PeFFjSEt3dFc3Ym8rdXV2VjgrZVBaM21LZFhjOFNJc0xLelcrYU1KQ1FucTJiT25icnZ0TmhtR29mVDBkRlZYVjJ2Q2hBbU9hWVlQSDY2ZE8zZHEwNlpOR2oxNnRDSWlJdFNwVXllVmxwWnEzNzU5S2l3c1ZHcHFxanAyN09qcElteXkzRmt1bnFwdi8zckMvbXlBaElRRWhZYUdhdEdpUlc2L3RyNzlmRFZ0K3Fxelo4K3FiZHUycHJYMzV6Ly9XY3VYTDFlblRwMTAvLzMzcTEyN2RxYTEzZHcweGpiUjArbEhqaHlwMU5SVXhjZkhhOGlRSVFvSUNOQ3VYYnMwZVBCZ3gwWGxsL0prZjJUR3RxZzV1ZmZlZTVXWm1ha05HelpvN05peGlveU0xRTkrOGhOOTk5MTN5czdPMXA0OWUrbzEzL3Iwbzd2R2pSdW56WnMzNjZ1dnZ0S2pqejZxTysrOFV4Y3VYTkN1WGJzVUhSMnR3c0pDbFplWE83M0dGL2ZsVXMxbm82eXNyTUcrcXpVVU0vYWRqYmtPZWhNaFJEV25PeTFldkZoLytNTWY5STkvL0VQbDVlWDY2VTkvcWpGanhtajA2TkgxbXVlVUtWTVVGaGFtdFd2WEtpOHZUN3QzNzlhMTExNnJ1KzY2U3hNblR0UXR0OXhTNnpXdFdyVlNaR1NrUHZ2c016MzAwRU5PNHpwMDZLQmV2WHJwNE1HRExuL3hIRGR1bkxadDI2Wk5tellwSUNCQXZYcjEwclBQUGx2ckxpRy8rYzF2MUw5L2YyM1lzRUU1T1RtcXJLeFV1M2J0MUtkUEh6M3p6RFA2NlU5L1dxLzMyMVM1dTF3OFZaLys5Y1RNbVRPVm5KeXNyNy8rdXRhZFVkeFJuMzYrMmpaOXpkU3BVNVdmbjYrdFc3ZWExdWFHRFJza1NXKysrYVp1dlBGRzA5cHRqaHBybStqSjlNODk5NXphdG0ycmp6NzZTRnUyYkZISGpoMDFkdXhZVFpvMFNaczJiWEpadDZmN284YmVGalUzczJmUFZyOSsvWlNXbHFhc3JDeWRQMzllWGJ0MlZYeDhmTDNuV1o5K2RGZEFRSUNXTDErdVpjdVc2ZlBQUDlmSEgzK3N6cDA3Ni9ISEgxZGNYSncyYjk3czhzSnFYOXVYUzg2ZmpTMWJ0cWk4dkZ3OWV2UlFiR3hzdmIrck5RUXo5cDJOdVE1NlU3TytZc2Yra0JWWDUxTENmUGJiNE9YazVEVGFla1dmTnkyKzNPZmg0ZUVLREF4MGVmNzU1Y1pkamY3OSs4dmYzMS9wNmVtbXRPZUtML2U1cjZMUHZhTzR1RmozM251dnVuVHBvci8vL2UrbXR0MFlmWDQxZld6bU5zNVhtUEc1dmhLdUNRR0Fac0l3REplMzdBVFE4bXpac2tWU3playtRRXZFNlZnQVdoejdyMmJidDI5WFNrcUtVbE5UZGZUb1VWMTc3YldLaVlsUlltSmlyZXVxOHZQemxacWFxcXlzTEowOGVWSldxMVc5ZXZWU1hGeWM0NllSOW5uYmxaZVhPLzUzOWV0ZVZWV1ZWcTVjcVEwYk5xaW9xRWlob2FHYU1HR0M0d0phVDk2UHUyMWVhdi8rL1hyMzNYZVZtNXVyNHVKaUJRVUZxVStmUG9xTmpWVk1USXhIZFFCb1dNZU9IVk5CUVlFR0RScmtkRHZaTDcvOFVrdVhMcFhGWXZGNGV3RTBGNFFRQUMzV3dvVUx0WEhqUmcwZVBGaGhZV0hLek16VSt2WHJ0Vy9mUHYzbEwzOXhPdGM2SVNGQjVlWGw2dGV2bndZTUdLQlRwMDVweDQ0ZG1qNTl1aFl2WHV5NEkxMXNiS3drS1RVMVZWYXJWWTgrK21pZDdjK2RPMWRaV1ZtS2pJelVpUk1ubEpHUm9Ybno1aWtrSkVUMzNYZWYyKy9Ea3pZdmxwS1Nvb1VMRjBxU0Jnd1k0TGdOZUVaR2hqSXpNeFVYRjZkcDA2YTVYUWVBaGxWY1hLeHAwNmFwYytmT0Nnc0xVNXMyYlZSUVVLQjkrL2JKTUF3OS9mVFR1dU9PTzd4ZEp0QW9DQ0VBV3FTS2lncGxabWJxYjMvN216cDA2Q0NwNWloQ1ltS2k5dTdkcS9mZWUwOVBQUEdFWS9weDQ4WXBOamJXNlFoSldscWFYbjMxVmExWnM4WVJRbWJObWlXcEpoRDQrL3M3L3I5VWVYbTVqaDQ5cXJTME5NZUQwNVl0VzZaMzNubEg2OWF0OHlpRXVOdm14Zkx5OHJSdzRVSUZCd2RyNmRLbHV2WFdXeDNqdnZ2dU8wMlpNa1dyVnExU1JFU0VCZzRjNkhZdEFCck9qVGZlcU1jZmYxenA2ZW5hdG0yYkxseTRvUGJ0MjJ2bzBLR0tqWTNsczRrV2pXdENBTFJJaG1GbzFxeFpqZ0FpU1lHQmdVcEtTcElrYmQ2ODJXbjZ5Wk1uMXpwRnl4NFU2dnRBcUJrelpqZzl1WG5NbURGWE5UOVByRm16UnRYVjFVcEtTbklLSUpMVXJWczNKU1ltU3FvSldnQzhJeVFrUk04Kys2eFNVbEswYytkT1pXWm02bi8vOTMrMWFORWlBc2hGc3JPenVTaTlCZUpJQ0lBV3ljL1B6K2xhQ3J2YmI3OWRmbjUrT25Ma1NLMXgrZm41eXN2TFUwRkJnWTRkTzZhalI0OUtxam1xNGltcjFlcDRnck5kaHc0ZEZCQVFvTE5uejNvOFAwL1o3eDAvYk5nd2wrTUhEUm9rU1RwdzRFQ2oxd0lBd0tVSUlRQmFwTmF0Vzh2UHIvYkIzbGF0V3FsVnExWTZmLzY4WTFoeGNiRm16WnFsbkp3Y3RXblRSajE2OU5EMTExK3ZRWU1HNmRDaFF6SU13K1AyL2YzOW5TNDB2Ymg5TTU3RFVsSlNvb0NBQUlXRWhMZ2MzNzU5ZTBreUpSQUJBSEFwUWdpQUZxbXFxc3JsOEpLU0VwMC9mMTZkT25WeURKczNiNTV5Y25JMFpjb1VUWm8weVhIQmVuVjF0ZGFzV1dOS3ZRMHRLQ2hJWjg2Y1VWbFptWUtDZ21xTlAzMzZ0S1Fmd3dnQUFHYnkyV3RDd3NQRFhUNTV2S21iUEhteTQ1ejJ4dEJjbDB0ellQYXlqWXFLcW5VNmtxdjFKejQrWHM4ODg0eHBkWm5sM0xsektpZ29xRFY4Ky9idGtxUytmZnM2aHUzYXRVdFdxMVZQUGZXVTB4MnpyblR0Um4yT2tKakYvdjYyYmR2bWNueEdSb1lrcVYrL2ZxYlZCTUF6N0pPYnRzYitUdGJTK1d3SWFhNU9uRGloa3lkUHVoekhhUlZOUTFQdUIxZnJUMUZSa2I3Ly9uc3ZWZFM0WG52dE5WVldWanIrUDM3OHVONTg4MDFKMHM5Ly9uUEhjSDkvZjEyNGNNRXBkSlNWbFduQmdnVjF6anNvS0VnVkZSVXFLU2xwaE1xdjNtT1BQU1pKV3JSb1VhMHdkZXpZTVMxWnNrUldxMVhqeDQvM1JuaytyeWx2SndCZlU5L1A0K1craytIS09CMnJtVWxKU1hGNW52dlVxVk9WbjUrdnJWdTNtbDhVSEpwNlA3aGFmOTUvLzMyWDF5NDBkNjFidDFaWldabEdqeDZ0eU1oSWxaZVhhK2ZPblNvcks5TXZmL2xMUlVSRU9LWWRPWEtrVWxOVEZSOGZyeUZEaGlnZ0lFQzdkdTNTNE1HREhSZDRYeW9zTEV3WkdSbEtTRWhRYUdpb0ZpMWFaTlpiYzB0a1pLU21UcDJxNWN1WGEvejQ4WXFJaUZCb2FLaE9uVHFsOVBSMFZWVlZhYzZjT2JycHBwdThYYXJQYWVyYkNjQ1hYTTNuc2E3dlpIQVBJYVNaYWR1MnJjdmhXVmxaQ2d3TU5Ma2FYS3FwOTRPcjljZlY5UUl0Z1orZm54WXZYcXcvL09FUDJySmxpOHJMeTlXalJ3L0Z4c1pxOU9qUlR0TSs5OXh6YXR1MnJUNzY2Q050MmJKRkhUdDIxTml4WXpWcDBpUnQyclRKNWZ4bnpweXA1T1JrZmYzMTE2WmNhRjRmVTZaTVVWaFltTmF1WGF1OHZEenQzcjFiMTE1N3JlNjY2eTVObkRoUnQ5eHlpN2RMOUVsTmZUc0IrSktyK1R6VzlaME03aUdFQUdpeFFrSkNOSHYyYk0yZVBmdXkwL243Kyt0WHYvcVZmdldyWDlVYWw1MmQ3ZkkxTjl4d1E1MFhyZGYxR2tsWGRhLzd1dVo3dWZZaUl5TVZHUmxaN3pZQi9LaXFxa3F0V3JYeWRobndJdGFCaHVQeklhU3Fxa29yVjY3VWhnMGJWRlJVcE5EUVVFMllNRUcvK01VdmFrMjdmLzkrdmZ2dXU4ck56VlZ4Y2JHQ2dvTFVwMDhmeGNiR0tpWW1wdGIwbjN6eWlWSlNVblR3NEVGWkxCWjE3OTVkenp6empOTVhndkR3Y0FVR0Jtcjc5dTFLU1VsUmFtcXFqaDQ5cW11dnZWWXhNVEZLVEV4MGVvQ2FmWHI3RjVtTEx6d3VMeTkzL0gveGw1TDgvSHlscHFZcUt5dExKMCtlbE5WcVZhOWV2UlFYRjZjaFE0WmM5VEpzTGp4ZDFwTDd5ODZkZnJEelpKMXp4Ly84ei84b0pTVkYzM3p6alZxM2JxM0Jnd2RyeG93WmwxMEdGMzhSZGpVTTVuanR0ZGV1T0kwN1QwZUhkMXp1c3hNVkZhWHk4bktuYllBbjJ3azB2STBiTnlvMU5WV0hEaDFTNjlhdEZSMGRyZW5UcCt2QkJ4K3MxVmZTai8zNzZhZWY2clhYWHRQbm4zK3Vzckt5ZXU5ZjY3TVBzbXZvL1FiYyt6eGVhUjI0ZUJ1UW1abXBoSVFFZGU3Y1dSczJiSEM2eWNteVpjdjB6anZ2YU55NGNYcisrZWROZW9kTm44K0hrTGx6NXlvckswdVJrWkU2Y2VLRU1qSXlORy9lUElXRWhEaWVsaXpWblBlM2NPRkNTZEtBQVFNVUZSV2xvcUlpWldSa0tETXpVM0Z4Y1pvMmJacGorbFdyVm1ueDRzVnExNjZkN3JubkhrblMzcjE3OWRWWFg3bjhWWExod29YYXVIR2pCZzhlckxDd01HVm1abXI5K3ZYYXQyK2YvdktYdnppdHpCZUxqWTJWSktXbXBzcHF0ZXJSUngrdE5VMUNRb0xLeTh2VnIxOC9EUmd3UUtkT25kS09IVHMwZmZwMExWNjhXSU1IRDY3L0FteUdQRm5XN2k0N2QvckJ6dDExemgxdnZQR0dWcTllcmNEQVFFVkhSeXNvS01peElhenJGclZvT2xKVFU2ODREU0drNWZCa080R0d0V2pSSXExZHUxWkJRVUdPYldWR1JvWVNFeE92dUsyY1AzKytzck96Tlh6NGNCVVdGanFOcTgvK3RUNzcrNGJjYjZDR0o1L0h5NjBEZGdNSER0VElrU1AxOGNjZmErM2F0WXFMaTVNa0ZSWVdhdlhxMWVyU3BZdkxvKzIrektkRFNIbDV1WTRlUGFxMHREUzFhZE5HMG85cGRkMjZkWTRQZGw1ZW5oWXVYS2pnNEdBdFhicFV0OTU2cTJNZTMzMzNuYVpNbWFKVnExWXBJaUpDQXdjT2xDU3RYcjFhZm41K2V1Kzk5NXllUjFCY1hGeXJqb3FLQ21WbVp1cHZmL3ViT25UbzRLZ3RNVEZSZS9mdTFYdnZ2YWNubm5qQzVYdXdmMEZKVFUyVnY3Ky95eThzNDhhTlUyeHNyTk12TEdscGFYcjExVmUxWnMwYW53b2huaTVyZDVlZE8vMWdiOHVkZGM0ZFdWbFpXcjE2dFRwMjdLaDMzbmxIWGJwMGNiekg1NTU3N29xM2w0WDM4UXU0YjNGM080R0d0V2ZQSHExZHUxYWRPblhTbi8vOFo0V0doa3FxMlZZbUpTVmQ5cHF1eXNwS0hUNThXT3ZXclhONTNZQ24rOWY2N084YmNyK0JIN243ZWJ6U09uQ3g1NTU3VGp0Mzd0VEtsU3YxeUNPUHFGMjdkbnJqalRkMDd0dzV6Wmt6eDlGL3FPSHpsL1RQbURIRGFhVVlNMmFNSk9mbkE2eFpzMGJWMWRWS1NrcHlDaUNTMUsxYk55VW1Ka3FxMmZEWVZWWld5akNNV25jZHV1NjY2MnJWWUJpR1pzMmE1ZGdnU1ZKZ1lLRGozdE9iTjIrdTc5dVRWSE1mNjBzUDhkbzNXcjcyUmRYVFpkMFl5ODZkZGM0ZDY5YXRreVJObXpiTkVVQWtxVTJiTm5yaGhSZnFWUnNBdERUcjE2K1hWTE90dEFjUXFXWmIrZXRmLy9xeXI2MnVybFpDUWtLZFh6NDkzVWZVZDMvZlVQc05lTzVLNjhERnJydnVPaVVsSmFtMHRGUnZ2ZldXY25KeTlObG5uK25SUng5Vi8vNzlUYWkyZWZIcEl5RldxMVY5K3ZSeEd0YWhRd2NGQkFRNDNUUGFmb3ZPWWNPR3VaelBvRUdESkVrSERoeHdEQnN4WW9RMmJOaWd1TGc0eGNmSGE5U29VWFd1d0g1K2ZyVWVLaWRKdDk5K3UvejgvSFRreUJIUDNwZ0wrZm41eXN2TFUwRkJnWTRkTzZhalI0OUtxdmxWeHBmVVoxazM1TEp6ZDUxeng5NjlleVZKMGRIUnRjWjE3OTVkQVFFQlRmYXVUWTJOSXd3QTdQTHk4aVJKZDk1NVo2MXhOOXh3dzJXM2xSYUx4ZVUrNDJLZTdDUHFzdzlxeVAwR1BPZk9PbkN4aHg5K1dKczJiVkphV3ByUzA5UFZxVk1uUGZ2c3M0MVlZZlBsMDBkQy9QMzlYVDRmb1ZXclZrNVBRaTRwS1ZGQVFJQkNRa0pjenFkOSsvYVNuQjkyODhJTEwraS8vdXUvVkZwYXFubno1bW5reUpGYXNXS0ZxcXVyYTcyK2RldldMdTh6M2FwVks3VnExVXJuejUvMytMM1pGUmNYNjZtbm50SmpqejJtMTE5L1hibTV1Ykphclk3ZzFKU2YrTndZUEZuV2piSHMzRjNuM0ZGY1hIelo5ZkwvdDNmdnNWRldhUnpIZjlOT1o5cUdvaWFLSUJjYklWRkRJQUlHNjdUZ2hVQkNzRm9xb2JVVkU0alVXSmNFTVVWakloRVNnd1ZNTlZwSkU4V2txSXU0eHNpbERKZ1NXM28xMG1xaFNkbllOUTFpa1VDcHRjNjAwMm5mL2FQcHJMTzlUK2ZXenZmekYzbm5uWGtmempQbm5KNDU3M3NPcTNjQWdIVGp4ZzFaTEpaaEgvb2VxYTIwV3EzRFBwUHBTeC9oUzMvdnozNEQ0emZTZDJBb0pwTkp1Ym01NnVucFVVdExpNTU3N3JrcHV4VCtSRVgwVE1oWXhjZkhxNk9qUXc2SFk4Z3YwaDkvL0NIcGY0TVJxZitYaTYxYnR5bzdPMXNuVHB6UW9VT0hWRmhZcU92WHIydm56cDFlN3gvdW9iajI5bmIxOVBSNFBWTXlYbnYzN2xWZFhaMXljbkswZWZObVQwWHE2K3NiZG5uUnFXdzhaUjN1WldlMVd1VjBPdVZ5dVFZMWtMMjl2VjQ3aFFQd1A1UEpOR3liNG5hN2d4d05obU0ybTlYZDNhMmVuaDdGeE1SNHZUWmFXem5TUnE2KzlCR0I3TzhSR0w1czV2dnBwNS9LYkRZck5qWldSNDRjMGZyMTYyVzFXZ01RM2VRVzBUTWhZN1ZvMFNKSlVubDUrWkN2MTlUVVNKS1dMRmt5NkxYNCtIaHQzTGhSaHc0ZGtzbGswdkhqeHdlZDQzSzUxTkxTTXVqNHVYUG52SzQvbXFGK0VhbXFWYjZsZFFBQUNZTkpSRUZVcXZJTWlQNytoMnFrM2tjNm5yTDJ0ZXlDOWN0VVltS2lETU5RZlgzOW9OZk9uejgvNUt3YkFQOUpTRWlReStYUzlldlh2WTQzTnplUE9vUE5MOWpCTTlCV0RuV2JabDFkbmM5dHBTOTloTC82ZS9pWFArdmo4ZVBIVlZaV3B1enNiT1hrNU9qeTVjczZlUENnM3o1L0ttRVFNZ1paV1ZtUytwZjQrLy9HNWNxVksvcmdndzlrTnB1Vm5aM3RPVjViVyt0MVhteHNyRXdtMDdBajRmejhmSzlmWTM3NzdUZDkrT0dIa3FTbm4zNTYxQmpqNCtQVjFkV2w5dloycitNeE1URnl1OTFlY1RzY0R1M2J0Mi9VejV5cXhscld2cFRkY0hrSWhEVnIxa2lTQ2dvSzFOSFI0VGwrOCtaTjdkKy9QK0RYaC8rbHBLU002OTVqaE5iQVFpVkhqaHp4SEhPNzNYcnZ2ZmRHZkY4dzJ3a00zMWEydGJWTnFDLzB0WCtkYUg4UC8vSm5mZno5OTk5MTRNQUJ6Wmd4UTg4Ly83d3lNaktVbUppb3p6NzdUSTJOalg2SWRtcmhkcXd4U0VwSzBnc3Z2S0Npb2lKbFoyZHIrZkxsbWpWcmxtN2N1S0hxNm1yMTl2WnExNjVkbWo5L3Z1Yzl1Ym01V3JCZ2dSWXVYQ2pETUZSZFhhMit2ajQ5Kyt5emd6N2ZhclhLNFhBb0xTMU5TVWxKY2pxZHFxeXNsTVBoVUdabXBwWXZYejVxaklzWEwxWk5UWTF5YzNNMWE5WXN2ZlBPTzVLa3RXdlg2dWpSbzlxeVpZdFdybHdwaThXaXFxb3EyV3cyendQM2tXUThaZTFMMlEyWGgwREl5TWlRM1c1WFUxT1QwdFBUWmJQWjFOZlhwOHJLU3Rsc05yVzJ0c3JwZEFicytrQ2t5OHJLVWsxTmpUNzU1Qk5kdkhoUmMrYk1VVjFkbmU2KysyN0Z4Y1VOVy8rQzJVNmdmeG5kTTJmT2VOcks1T1JrdWQxdVZWVlZhY1dLRlQ2M2xiNzBFZjdvNytGZi9xcVBobUZvOSs3ZDZ1enMxT3V2dis2NWZUOHZMMDh2dmZTU2R1L2VyYzgvLzF4bU0zOTZEMkFtWkl4eWNuSlVXRmlvcEtRa05UWTI2cHR2dmxGalk2TWVlK3d4RlJjWDY0a25udkE2LzVsbm5wSFQ2ZFNKRXlmMDdiZmY2cTY3N3RKYmI3M2wyYnptNzZLaW92VCsrKzhyT1RsWlpXVmxLaXNyMDl5NWMvWEdHMjhvTHk5dlRQSHQzTGxUOTk5L3Y1cWJtNzJtZW5mczJLSE5temZybGx0dTBkbXpaMVZYVjZlTWpBenQyclZyUXVVeFdZMm5ySDBwdStIeUVBZ1dpMFZGUlVYS3pNeVUyV3lXM1c1WFEwT0Rzckt5dEdmUG5uRjkxbEFQU2dJWVdYSnlzdmJ1M2FzRkN4Ym94eDkvVkhsNXVaS1RrL1gyMjIrUCtMNWd0aE1ZM0ZhZU9uVktGeTVjMEtaTm0vVG1tMi9LN1hhUDY4SGpBYjcwRWY3bzcrRmYvcXFQWDMzMWxXcHJhN1ZzMlRLdnZWdVNrcEwwNktPUHFybTVXUjkvL0xFL1FwNHl4diswVFJoWnVuU3BJVTN1NVRpWExWdW11TGc0VlZSVWhEcVVDUnU0amFTdXJpNWczNnVKNUh3cWxiVy9kSGQzeTJhejZjNDc3MVJKU2NtNDN4L3VPWjlzVWxKUzVIUTZ3L3IvU3M0anoxVE9lVnRibTFhdlhxM1pzMmZyMkxGakFiM1daT3FEQXBGejZuVjRDVWE5SGcxelFrQ1l5Yy9QSC9VY2YrMjBmUG55WlVuOWErVURRS1E1ZS9hc3BQNWJjZ0FFRjRNUUlNd2NQWHAwMUhQOE5RajUrdXV2SlEyOTRTRkcxOVRVcE96c2JOMXh4eDBxS1NrWmRGdmJMNy84b2cwYk5tamh3b1VxTGk3MkhEOTU4cVMrK09JTC9menp6N0phcmJMWmJIcmxsVmVDSFQ0UUVhNWN1YUtXbGhZOS9QRERYc3V0WHJ4NFVZV0ZoVEtaVE5xd1lVTUlJd1FpRTRNUUlNd0VlcXE2dUxoWVRVMU42dXpzVkdWbHBlYk5tNmYwOVBTQVhuT3F1dSsrKzNUdnZmZnEwcVZMcXErdkg3U3kxY21USnlWSjY5ZXY5eHg3OTkxM2RmandZY1hGeFduRmloV0tqNDlYYlcydGNuTnpoOTFEQUlEdjJ0cmF0RzNiTnMyY09WT0xGeTlXYkd5c1dscGExTkRRSU1NdzlPS0xMK3FCQng0SWRaaEF4R0VRQWtTWTIyNjdUZWZPblZOVVZKUldyMTZ0bDE5K1diR3hzYUVPYTlKS1MwdFRmbjYrVHA4KzdUVUlNUXhEZHJ0ZDhmSHhub2NVZi9qaEJ4MCtmRmd6WnN6UVJ4OTlwTm16WjB1U3VycTZ0R1BIam9qZHZ3Y0lwTVRFUkczYXRFblYxZFVxTHkrWDIrM1dyYmZlcWtjZWVVUWJOMjdVUXc4OUZPb1FnWWpFSUNURWVFQXJlQ2pyZnFtcHFVcE5UUTExR0ZQRzJyVnJWVkJRb05MU1VyMzY2cXVLam82V0pOWFgxNnUxdFZWcGFXbWVwUnEvL1BKTFNkSzJiZHM4QXhDcGZ4K2gxMTU3eld2R0JJQi9KQ1FrYVB2MjdkcStmWHRJNDZBUEFyeXhMaWNBVEVCQ1FvSldyVnFsOXZaMnIwMUtCMVliUzB0TDh4ejc2YWVmSkEzOURNNjhlZk44V2lZVUFJREppRUVJQUV6UXdBekc2ZE9uSlVrdWwwdWxwYVdhUDMrK0ZpMWE1RG12cmExTkZvdEZDUWtKUTM3T3dDd0tBQUJUSFlNUUFKaWdwVXVYYXU3Y3VmcnV1Ky9rY3JsVVdWbXBqbzZPUWJkWFdhMVc5ZlQweU9WeURmcU0zdDVlZFhkM0J5dGtBQUJDaWtFSUFFeVF5V1RTVTA4OXBjN09UbFZWVmFta3BFUVdpMFhyMXEzek9pOHhNVkdHWWFpK3ZuN1FaNXcvZjE1OWZYM0JDaGtBZ0pCaUVBSUFmcENhbXFybzZHaWRPblZLRlJVVmV2enh4elY5K25TdmM5YXNXU05KS2lnb1VFZEhoK2Y0elpzM3RYLy8vcURHQ3dCQUtFMzIxYkVja3VJN096czFiZHEwVU1jUzBSd094OEEvdXdKOUtaSHpzRURPdmQxKysrMUtTVWxSYVdtcERNUHdlaUI5UUVaR2h1eDJ1NXFhbXBTZW5pNmJ6YWErdmo1VlZsYktack9wdGJWVlRxY3pCTkdQRFRtUFBPUTg4Z1F3NStRNFRBU3hYbzlvVXMrRUdJYlJLUFh2U296UWFtMXRsU1FaaHZHZlFGNkhuSWNQY2o3WWswOCtLY013TkdmT0hEMzQ0SU9EWHJkWUxDb3FLbEptWnFiTVpyUHNkcnNhR2hxVWxaV2xQWHYyaENEaThTSG5rWWVjUjU1QTVad2NoNDlnMWV2UlRPcEJpS1JEa3JSdjN6NWR1blJKZi8zMVY2amppVGdPaDBQTnpjMDZjT0RBd0tGL0JmaVM1RHpFeVBud3JsMjdKcWwvV1Y2VHlUVGtPZE9tVFZOZVhwN3NkcnUrLy81N0hUdDJURnUzYmxWMGRMUXFLaXJDY2k4QmNoNTV5SG5rQ1VMT3lYR0loYUJlajJqb1huTHlpRm15Wk1rcGs4bTBLdFNCUUpKVTI5M2R2Ykt4c1hIdzBqLytRODdEQ3ptUFBPUTg4cER6eUJPSW5KUGo4QktNZWoyaXliNG9mZC9WcTFmL09YUG1USWZKWkpvaGFicWttRkFIRldHNkRNUDR0NlNETHBkclN4Qyt6T1E4OU1oNTVDSG5rWWVjUjU1QTU1d2NoMTZ3Ni9XSUp2dE1DQUNFMUQzMzNIUE1aRElaMDZkUFgrZDJ1NjlldUhCaHFhUnJvWTRMQUlCd050bFh4d0tBa0VwSVNGZ1JGUlVWOStlZmY1NzU5ZGRmL3lFR0lBQUFBQUFBQUFBQUFBQUFBQUFBQUFBQUFBQUFBQUFBQUFBQUFBQUFBQUFBQUFBQUFBQUFBQUFBQUFBQUFBQUFBQUFBQUFBQUFBQUFBQUFBQUFBQUFBQUFBQUFBQUFBQUFBQUFBQUFBQUFBQUFBQUFBQUFBQUFBQUFBQUFBQUFBQUFBQUFBQUFBQUFBQUFBQUFBQUFBQUFBQUFBQUFBQUFBQUFBQUFBQUFBQUFBQUFBQUFBQUFBQUFCTjUvQVp4ZzFSZnJ4ZUNwQUFBQUFFbEZUa1N1UW1DQyIsCgkiVGhlbWUiIDogIiIsCgkiVHlwZSIgOiAiZmxvdyIsCgkiVmVyc2lvbiIgOiAiMTY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3796</Words>
  <Application>WPS 演示</Application>
  <PresentationFormat>宽屏</PresentationFormat>
  <Paragraphs>239</Paragraphs>
  <Slides>24</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阿里巴巴普惠体 H</vt:lpstr>
      <vt:lpstr>方正清刻本悦宋简体</vt:lpstr>
      <vt:lpstr>阿里巴巴普惠体</vt:lpstr>
      <vt:lpstr>等线</vt:lpstr>
      <vt:lpstr>Times New Roman</vt:lpstr>
      <vt:lpstr>微软雅黑</vt:lpstr>
      <vt:lpstr>Arial Unicode MS</vt:lpstr>
      <vt:lpstr>等线 Light</vt:lpstr>
      <vt:lpstr>Calibri</vt:lpstr>
      <vt:lpstr>阿里巴巴普惠体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呦呦禄不鸣</dc:creator>
  <cp:lastModifiedBy>HP</cp:lastModifiedBy>
  <cp:revision>132</cp:revision>
  <dcterms:created xsi:type="dcterms:W3CDTF">2021-01-21T00:51:00Z</dcterms:created>
  <dcterms:modified xsi:type="dcterms:W3CDTF">2022-01-06T16:51:09Z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KSOTemplateUUID">
    <vt:lpwstr>v1.0_mb_PRWmqQiotWscpJ1QkFb1XQ==</vt:lpwstr>
  </property>
  <property fmtid="{D5CDD505-2E9C-101B-9397-08002B2CF9AE}" pid="4" name="ICV">
    <vt:lpwstr>3E0DC9AFB3A9418196BDB28662F88EB9</vt:lpwstr>
  </property>
</Properties>
</file>